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Roboto"/>
      <p:regular r:id="rId83"/>
      <p:bold r:id="rId84"/>
      <p:italic r:id="rId85"/>
      <p:boldItalic r:id="rId86"/>
    </p:embeddedFont>
    <p:embeddedFont>
      <p:font typeface="PT Sans Narrow"/>
      <p:regular r:id="rId87"/>
      <p:bold r:id="rId88"/>
    </p:embeddedFont>
    <p:embeddedFont>
      <p:font typeface="Montserrat"/>
      <p:regular r:id="rId89"/>
      <p:bold r:id="rId90"/>
      <p:italic r:id="rId91"/>
      <p:boldItalic r:id="rId92"/>
    </p:embeddedFont>
    <p:embeddedFont>
      <p:font typeface="Open Sans"/>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7.xml"/><Relationship Id="rId86" Type="http://schemas.openxmlformats.org/officeDocument/2006/relationships/font" Target="fonts/Roboto-boldItalic.fntdata"/><Relationship Id="rId41" Type="http://schemas.openxmlformats.org/officeDocument/2006/relationships/slide" Target="slides/slide36.xml"/><Relationship Id="rId85" Type="http://schemas.openxmlformats.org/officeDocument/2006/relationships/font" Target="fonts/Roboto-italic.fntdata"/><Relationship Id="rId44" Type="http://schemas.openxmlformats.org/officeDocument/2006/relationships/slide" Target="slides/slide39.xml"/><Relationship Id="rId88" Type="http://schemas.openxmlformats.org/officeDocument/2006/relationships/font" Target="fonts/PTSansNarrow-bold.fntdata"/><Relationship Id="rId43" Type="http://schemas.openxmlformats.org/officeDocument/2006/relationships/slide" Target="slides/slide38.xml"/><Relationship Id="rId87" Type="http://schemas.openxmlformats.org/officeDocument/2006/relationships/font" Target="fonts/PTSansNarrow-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Montserrat-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OpenSans-italic.fntdata"/><Relationship Id="rId50" Type="http://schemas.openxmlformats.org/officeDocument/2006/relationships/slide" Target="slides/slide45.xml"/><Relationship Id="rId94" Type="http://schemas.openxmlformats.org/officeDocument/2006/relationships/font" Target="fonts/OpenSans-bold.fntdata"/><Relationship Id="rId53" Type="http://schemas.openxmlformats.org/officeDocument/2006/relationships/slide" Target="slides/slide48.xml"/><Relationship Id="rId52" Type="http://schemas.openxmlformats.org/officeDocument/2006/relationships/slide" Target="slides/slide47.xml"/><Relationship Id="rId96" Type="http://schemas.openxmlformats.org/officeDocument/2006/relationships/font" Target="fonts/OpenSans-boldItalic.fnt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Montserrat-italic.fntdata"/><Relationship Id="rId90" Type="http://schemas.openxmlformats.org/officeDocument/2006/relationships/font" Target="fonts/Montserrat-bold.fntdata"/><Relationship Id="rId93" Type="http://schemas.openxmlformats.org/officeDocument/2006/relationships/font" Target="fonts/OpenSans-regular.fntdata"/><Relationship Id="rId92" Type="http://schemas.openxmlformats.org/officeDocument/2006/relationships/font" Target="fonts/Montserrat-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olah.github.io/posts/2015-08-Understanding-LSTMs/"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euralnetworksanddeeplearning.com/chap3.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lassboxmedicine.com/2019/06/08/regularization-for-neural-networks-with-framingham-case-study/"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3b1e8a1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3b1e8a1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29df6366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29df6366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29df6366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29df6366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29df6366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29df6366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397c352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397c352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28019a32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28019a32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highlight>
                  <a:schemeClr val="lt1"/>
                </a:highlight>
              </a:rPr>
              <a:t>To learn the model parameters, it uses the Kalman filter algorithm and variational inference.</a:t>
            </a:r>
            <a:endParaRPr sz="1200"/>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29df636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29df636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29df6366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29df6366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28019a32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28019a32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t>A latent, low-dimensional</a:t>
            </a:r>
            <a:r>
              <a:rPr b="1" lang="en" sz="1200"/>
              <a:t> “core” tenso</a:t>
            </a:r>
            <a:r>
              <a:rPr lang="en" sz="1200"/>
              <a:t>r and a set of projection matrices are learned by processing each member Xn ∈ RI1×···×IM of the sequence as follows:- For each mode m, the tensor is flattened into a matrix Xn ∈ R  k̸ =m k m and then multiplied by its transpose. 										that has accumulated the flattenings of the previous n − 1 tensors. The eigenvalue decomposition U ΛU T of the updated S(m) is then computed and the mth projection matrix is given by the first rank 􏰀S(m)􏰁 columns of U. After this procedure is carried out for each mode, the core tensor is updated via the multilinear transformation given by the Tucker decomposition.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29df6366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29df6366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fc53538c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fc53538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29df6366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29df6366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2b9e1d7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2b9e1d7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13 Sep, 2019 </a:t>
            </a:r>
            <a:endParaRPr sz="1800">
              <a:solidFill>
                <a:schemeClr val="dk2"/>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397c3526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397c3526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397c352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397c352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397c3526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397c3526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397c3526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397c3526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3b1e8a1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3b1e8a1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3b1e8a1f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3b1e8a1f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3b1e8a1f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3b1e8a1f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397c3526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97c3526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0db86807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0db86807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397c3526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397c3526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397c3526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397c3526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397c3526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397c3526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397c3526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397c3526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397c3526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397c3526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f9fef6ec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f9fef6ec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f9fef6e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f9fef6e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515558f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515558f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515558f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515558f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04040"/>
                </a:solidFill>
                <a:highlight>
                  <a:srgbClr val="FCFCFC"/>
                </a:highlight>
              </a:rPr>
              <a:t>Activation functions give neural networks their power. </a:t>
            </a:r>
            <a:endParaRPr sz="1200">
              <a:solidFill>
                <a:srgbClr val="404040"/>
              </a:solidFill>
              <a:highlight>
                <a:srgbClr val="FCFCFC"/>
              </a:highlight>
            </a:endParaRPr>
          </a:p>
          <a:p>
            <a:pPr indent="-298450" lvl="2" marL="1371600" rtl="0" algn="l">
              <a:spcBef>
                <a:spcPts val="1600"/>
              </a:spcBef>
              <a:spcAft>
                <a:spcPts val="0"/>
              </a:spcAft>
              <a:buSzPts val="1100"/>
              <a:buAutoNum type="romanLcPeriod"/>
            </a:pPr>
            <a:r>
              <a:rPr lang="en" sz="1200">
                <a:solidFill>
                  <a:srgbClr val="404040"/>
                </a:solidFill>
                <a:highlight>
                  <a:srgbClr val="FCFCFC"/>
                </a:highlight>
              </a:rPr>
              <a:t> If our neuron instead outputted 0 or 1 (perceptron), we wouldn’t know in which direction to update our weights to reduce our error.</a:t>
            </a:r>
            <a:endParaRPr sz="1200">
              <a:solidFill>
                <a:srgbClr val="404040"/>
              </a:solidFill>
              <a:highlight>
                <a:srgbClr val="FCFCFC"/>
              </a:highlight>
            </a:endParaRPr>
          </a:p>
          <a:p>
            <a:pPr indent="-304800" lvl="2" marL="1371600" rtl="0" algn="l">
              <a:lnSpc>
                <a:spcPct val="115000"/>
              </a:lnSpc>
              <a:spcBef>
                <a:spcPts val="0"/>
              </a:spcBef>
              <a:spcAft>
                <a:spcPts val="0"/>
              </a:spcAft>
              <a:buClr>
                <a:srgbClr val="404040"/>
              </a:buClr>
              <a:buSzPts val="1200"/>
              <a:buAutoNum type="romanLcPeriod"/>
            </a:pPr>
            <a:r>
              <a:rPr lang="en" sz="3000">
                <a:solidFill>
                  <a:srgbClr val="434343"/>
                </a:solidFill>
                <a:latin typeface="Montserrat"/>
                <a:ea typeface="Montserrat"/>
                <a:cs typeface="Montserrat"/>
                <a:sym typeface="Montserrat"/>
              </a:rPr>
              <a:t>ReLu and tanh tend to have the best performance,</a:t>
            </a:r>
            <a:endParaRPr sz="1200">
              <a:solidFill>
                <a:srgbClr val="404040"/>
              </a:solidFill>
              <a:highlight>
                <a:srgbClr val="FCFCFC"/>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515558f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515558f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750">
                <a:solidFill>
                  <a:srgbClr val="333333"/>
                </a:solidFill>
                <a:latin typeface="Roboto"/>
                <a:ea typeface="Roboto"/>
                <a:cs typeface="Roboto"/>
                <a:sym typeface="Roboto"/>
              </a:rPr>
              <a:t>Is cross-entropy loss always better than squared-error loss for deep learning tasks?</a:t>
            </a:r>
            <a:endParaRPr b="1" sz="1750">
              <a:solidFill>
                <a:srgbClr val="333333"/>
              </a:solidFill>
              <a:latin typeface="Roboto"/>
              <a:ea typeface="Roboto"/>
              <a:cs typeface="Roboto"/>
              <a:sym typeface="Roboto"/>
            </a:endParaRPr>
          </a:p>
          <a:p>
            <a:pPr indent="0" lvl="0" marL="0" rtl="0" algn="l">
              <a:lnSpc>
                <a:spcPct val="115000"/>
              </a:lnSpc>
              <a:spcBef>
                <a:spcPts val="0"/>
              </a:spcBef>
              <a:spcAft>
                <a:spcPts val="0"/>
              </a:spcAft>
              <a:buNone/>
            </a:pPr>
            <a:r>
              <a:rPr lang="en" sz="1150">
                <a:solidFill>
                  <a:srgbClr val="333333"/>
                </a:solidFill>
                <a:latin typeface="Roboto"/>
                <a:ea typeface="Roboto"/>
                <a:cs typeface="Roboto"/>
                <a:sym typeface="Roboto"/>
              </a:rPr>
              <a:t>No, it’s not necessary that cross-entropy always performs better than squared-error loss.</a:t>
            </a:r>
            <a:endParaRPr sz="1150">
              <a:solidFill>
                <a:srgbClr val="333333"/>
              </a:solidFill>
              <a:latin typeface="Roboto"/>
              <a:ea typeface="Roboto"/>
              <a:cs typeface="Roboto"/>
              <a:sym typeface="Roboto"/>
            </a:endParaRPr>
          </a:p>
          <a:p>
            <a:pPr indent="0" lvl="0" marL="0" marR="0" rtl="0" algn="l">
              <a:lnSpc>
                <a:spcPct val="115000"/>
              </a:lnSpc>
              <a:spcBef>
                <a:spcPts val="1100"/>
              </a:spcBef>
              <a:spcAft>
                <a:spcPts val="0"/>
              </a:spcAft>
              <a:buNone/>
            </a:pPr>
            <a:r>
              <a:rPr lang="en" sz="1150">
                <a:solidFill>
                  <a:srgbClr val="333333"/>
                </a:solidFill>
                <a:latin typeface="Roboto"/>
                <a:ea typeface="Roboto"/>
                <a:cs typeface="Roboto"/>
                <a:sym typeface="Roboto"/>
              </a:rPr>
              <a:t>Consider a case when ReLU is the activation function of the output layer in a network. Unlike softmax it will not produce results that always lie in the interval </a:t>
            </a:r>
            <a:endParaRPr sz="1150">
              <a:solidFill>
                <a:srgbClr val="333333"/>
              </a:solidFill>
              <a:latin typeface="Roboto"/>
              <a:ea typeface="Roboto"/>
              <a:cs typeface="Roboto"/>
              <a:sym typeface="Roboto"/>
            </a:endParaRPr>
          </a:p>
          <a:p>
            <a:pPr indent="0" lvl="0" marL="0" marR="0" rtl="0" algn="l">
              <a:lnSpc>
                <a:spcPct val="115000"/>
              </a:lnSpc>
              <a:spcBef>
                <a:spcPts val="1100"/>
              </a:spcBef>
              <a:spcAft>
                <a:spcPts val="0"/>
              </a:spcAft>
              <a:buNone/>
            </a:pPr>
            <a:r>
              <a:rPr lang="en" sz="1300">
                <a:solidFill>
                  <a:srgbClr val="333333"/>
                </a:solidFill>
                <a:latin typeface="Roboto"/>
                <a:ea typeface="Roboto"/>
                <a:cs typeface="Roboto"/>
                <a:sym typeface="Roboto"/>
              </a:rPr>
              <a:t>(0,1)</a:t>
            </a:r>
            <a:endParaRPr sz="1300">
              <a:solidFill>
                <a:srgbClr val="333333"/>
              </a:solidFill>
              <a:latin typeface="Roboto"/>
              <a:ea typeface="Roboto"/>
              <a:cs typeface="Roboto"/>
              <a:sym typeface="Roboto"/>
            </a:endParaRPr>
          </a:p>
          <a:p>
            <a:pPr indent="0" lvl="0" marL="0" marR="0" rtl="0" algn="l">
              <a:lnSpc>
                <a:spcPct val="115000"/>
              </a:lnSpc>
              <a:spcBef>
                <a:spcPts val="1100"/>
              </a:spcBef>
              <a:spcAft>
                <a:spcPts val="0"/>
              </a:spcAft>
              <a:buNone/>
            </a:pPr>
            <a:r>
              <a:rPr lang="en" sz="1150">
                <a:solidFill>
                  <a:srgbClr val="333333"/>
                </a:solidFill>
                <a:latin typeface="Roboto"/>
                <a:ea typeface="Roboto"/>
                <a:cs typeface="Roboto"/>
                <a:sym typeface="Roboto"/>
              </a:rPr>
              <a:t>(0,1) , which may lead to the values such as </a:t>
            </a:r>
            <a:endParaRPr sz="1150">
              <a:solidFill>
                <a:srgbClr val="333333"/>
              </a:solidFill>
              <a:latin typeface="Roboto"/>
              <a:ea typeface="Roboto"/>
              <a:cs typeface="Roboto"/>
              <a:sym typeface="Roboto"/>
            </a:endParaRPr>
          </a:p>
          <a:p>
            <a:pPr indent="0" lvl="0" marL="0" marR="0" rtl="0" algn="l">
              <a:lnSpc>
                <a:spcPct val="115000"/>
              </a:lnSpc>
              <a:spcBef>
                <a:spcPts val="1100"/>
              </a:spcBef>
              <a:spcAft>
                <a:spcPts val="0"/>
              </a:spcAft>
              <a:buNone/>
            </a:pPr>
            <a:r>
              <a:rPr lang="en" sz="1300">
                <a:solidFill>
                  <a:srgbClr val="333333"/>
                </a:solidFill>
                <a:latin typeface="Roboto"/>
                <a:ea typeface="Roboto"/>
                <a:cs typeface="Roboto"/>
                <a:sym typeface="Roboto"/>
              </a:rPr>
              <a:t>0</a:t>
            </a:r>
            <a:endParaRPr sz="1300">
              <a:solidFill>
                <a:srgbClr val="333333"/>
              </a:solidFill>
              <a:latin typeface="Roboto"/>
              <a:ea typeface="Roboto"/>
              <a:cs typeface="Roboto"/>
              <a:sym typeface="Roboto"/>
            </a:endParaRPr>
          </a:p>
          <a:p>
            <a:pPr indent="0" lvl="0" marL="0" marR="0" rtl="0" algn="l">
              <a:lnSpc>
                <a:spcPct val="115000"/>
              </a:lnSpc>
              <a:spcBef>
                <a:spcPts val="1100"/>
              </a:spcBef>
              <a:spcAft>
                <a:spcPts val="0"/>
              </a:spcAft>
              <a:buNone/>
            </a:pPr>
            <a:r>
              <a:rPr lang="en" sz="1150">
                <a:solidFill>
                  <a:srgbClr val="333333"/>
                </a:solidFill>
                <a:latin typeface="Roboto"/>
                <a:ea typeface="Roboto"/>
                <a:cs typeface="Roboto"/>
                <a:sym typeface="Roboto"/>
              </a:rPr>
              <a:t>0 or </a:t>
            </a:r>
            <a:endParaRPr sz="1150">
              <a:solidFill>
                <a:srgbClr val="333333"/>
              </a:solidFill>
              <a:latin typeface="Roboto"/>
              <a:ea typeface="Roboto"/>
              <a:cs typeface="Roboto"/>
              <a:sym typeface="Roboto"/>
            </a:endParaRPr>
          </a:p>
          <a:p>
            <a:pPr indent="0" lvl="0" marL="0" marR="0" rtl="0" algn="l">
              <a:lnSpc>
                <a:spcPct val="115000"/>
              </a:lnSpc>
              <a:spcBef>
                <a:spcPts val="1100"/>
              </a:spcBef>
              <a:spcAft>
                <a:spcPts val="0"/>
              </a:spcAft>
              <a:buNone/>
            </a:pPr>
            <a:r>
              <a:rPr lang="en" sz="1300">
                <a:solidFill>
                  <a:srgbClr val="333333"/>
                </a:solidFill>
                <a:latin typeface="Roboto"/>
                <a:ea typeface="Roboto"/>
                <a:cs typeface="Roboto"/>
                <a:sym typeface="Roboto"/>
              </a:rPr>
              <a:t>0/0</a:t>
            </a:r>
            <a:endParaRPr sz="1300">
              <a:solidFill>
                <a:srgbClr val="333333"/>
              </a:solidFill>
              <a:latin typeface="Roboto"/>
              <a:ea typeface="Roboto"/>
              <a:cs typeface="Roboto"/>
              <a:sym typeface="Roboto"/>
            </a:endParaRPr>
          </a:p>
          <a:p>
            <a:pPr indent="0" lvl="0" marL="0" rtl="0" algn="l">
              <a:lnSpc>
                <a:spcPct val="115000"/>
              </a:lnSpc>
              <a:spcBef>
                <a:spcPts val="1100"/>
              </a:spcBef>
              <a:spcAft>
                <a:spcPts val="0"/>
              </a:spcAft>
              <a:buNone/>
            </a:pPr>
            <a:r>
              <a:rPr lang="en" sz="1150">
                <a:solidFill>
                  <a:srgbClr val="333333"/>
                </a:solidFill>
                <a:latin typeface="Roboto"/>
                <a:ea typeface="Roboto"/>
                <a:cs typeface="Roboto"/>
                <a:sym typeface="Roboto"/>
              </a:rPr>
              <a:t>0/0, producing undefined mathematical values when the cross-entropy error (non-differentiable gradients) is found.</a:t>
            </a:r>
            <a:endParaRPr sz="1150">
              <a:solidFill>
                <a:srgbClr val="333333"/>
              </a:solidFill>
              <a:latin typeface="Roboto"/>
              <a:ea typeface="Roboto"/>
              <a:cs typeface="Roboto"/>
              <a:sym typeface="Roboto"/>
            </a:endParaRPr>
          </a:p>
          <a:p>
            <a:pPr indent="0" lvl="0" marL="0" marR="0" rtl="0" algn="l">
              <a:lnSpc>
                <a:spcPct val="115000"/>
              </a:lnSpc>
              <a:spcBef>
                <a:spcPts val="1100"/>
              </a:spcBef>
              <a:spcAft>
                <a:spcPts val="0"/>
              </a:spcAft>
              <a:buNone/>
            </a:pPr>
            <a:r>
              <a:rPr lang="en" sz="1150">
                <a:solidFill>
                  <a:srgbClr val="333333"/>
                </a:solidFill>
                <a:latin typeface="Roboto"/>
                <a:ea typeface="Roboto"/>
                <a:cs typeface="Roboto"/>
                <a:sym typeface="Roboto"/>
              </a:rPr>
              <a:t>Cross-entropy loss is the dissimilarity between two different probabilistic distributions and is sensible only when the values under consideration are probabilistic values</a:t>
            </a:r>
            <a:endParaRPr sz="1150">
              <a:solidFill>
                <a:srgbClr val="333333"/>
              </a:solidFill>
              <a:latin typeface="Roboto"/>
              <a:ea typeface="Roboto"/>
              <a:cs typeface="Roboto"/>
              <a:sym typeface="Roboto"/>
            </a:endParaRPr>
          </a:p>
          <a:p>
            <a:pPr indent="0" lvl="0" marL="0" marR="0" rtl="0" algn="l">
              <a:lnSpc>
                <a:spcPct val="115000"/>
              </a:lnSpc>
              <a:spcBef>
                <a:spcPts val="1100"/>
              </a:spcBef>
              <a:spcAft>
                <a:spcPts val="0"/>
              </a:spcAft>
              <a:buNone/>
            </a:pPr>
            <a:r>
              <a:rPr lang="en" sz="1300">
                <a:solidFill>
                  <a:srgbClr val="333333"/>
                </a:solidFill>
                <a:latin typeface="Roboto"/>
                <a:ea typeface="Roboto"/>
                <a:cs typeface="Roboto"/>
                <a:sym typeface="Roboto"/>
              </a:rPr>
              <a:t>i.e</a:t>
            </a:r>
            <a:endParaRPr sz="1300">
              <a:solidFill>
                <a:srgbClr val="333333"/>
              </a:solidFill>
              <a:latin typeface="Roboto"/>
              <a:ea typeface="Roboto"/>
              <a:cs typeface="Roboto"/>
              <a:sym typeface="Roboto"/>
            </a:endParaRPr>
          </a:p>
          <a:p>
            <a:pPr indent="0" lvl="0" marL="0" rtl="0" algn="l">
              <a:lnSpc>
                <a:spcPct val="115000"/>
              </a:lnSpc>
              <a:spcBef>
                <a:spcPts val="1100"/>
              </a:spcBef>
              <a:spcAft>
                <a:spcPts val="0"/>
              </a:spcAft>
              <a:buNone/>
            </a:pPr>
            <a:r>
              <a:rPr lang="en" sz="1150">
                <a:solidFill>
                  <a:srgbClr val="333333"/>
                </a:solidFill>
                <a:latin typeface="Roboto"/>
                <a:ea typeface="Roboto"/>
                <a:cs typeface="Roboto"/>
                <a:sym typeface="Roboto"/>
              </a:rPr>
              <a:t>i.e they satisfy the two following conditions-</a:t>
            </a:r>
            <a:endParaRPr sz="1150">
              <a:solidFill>
                <a:srgbClr val="333333"/>
              </a:solidFill>
              <a:latin typeface="Roboto"/>
              <a:ea typeface="Roboto"/>
              <a:cs typeface="Roboto"/>
              <a:sym typeface="Roboto"/>
            </a:endParaRPr>
          </a:p>
          <a:p>
            <a:pPr indent="-301625" lvl="0" marL="736600" marR="266700" rtl="0" algn="l">
              <a:lnSpc>
                <a:spcPct val="115000"/>
              </a:lnSpc>
              <a:spcBef>
                <a:spcPts val="1100"/>
              </a:spcBef>
              <a:spcAft>
                <a:spcPts val="0"/>
              </a:spcAft>
              <a:buClr>
                <a:srgbClr val="333333"/>
              </a:buClr>
              <a:buSzPts val="1150"/>
              <a:buFont typeface="Roboto"/>
              <a:buAutoNum type="arabicPeriod"/>
            </a:pPr>
            <a:r>
              <a:rPr lang="en" sz="1150">
                <a:solidFill>
                  <a:srgbClr val="333333"/>
                </a:solidFill>
                <a:latin typeface="Roboto"/>
                <a:ea typeface="Roboto"/>
                <a:cs typeface="Roboto"/>
                <a:sym typeface="Roboto"/>
              </a:rPr>
              <a:t>Values belong to the interval </a:t>
            </a:r>
            <a:endParaRPr sz="1150">
              <a:solidFill>
                <a:srgbClr val="333333"/>
              </a:solidFill>
              <a:latin typeface="Roboto"/>
              <a:ea typeface="Roboto"/>
              <a:cs typeface="Roboto"/>
              <a:sym typeface="Roboto"/>
            </a:endParaRPr>
          </a:p>
          <a:p>
            <a:pPr indent="-301625" lvl="0" marL="736600" marR="266700" rtl="0" algn="l">
              <a:lnSpc>
                <a:spcPct val="115000"/>
              </a:lnSpc>
              <a:spcBef>
                <a:spcPts val="0"/>
              </a:spcBef>
              <a:spcAft>
                <a:spcPts val="0"/>
              </a:spcAft>
              <a:buClr>
                <a:srgbClr val="333333"/>
              </a:buClr>
              <a:buSzPts val="1150"/>
              <a:buFont typeface="Roboto"/>
              <a:buAutoNum type="arabicPeriod"/>
            </a:pPr>
            <a:r>
              <a:rPr lang="en" sz="1300">
                <a:solidFill>
                  <a:srgbClr val="333333"/>
                </a:solidFill>
                <a:latin typeface="Roboto"/>
                <a:ea typeface="Roboto"/>
                <a:cs typeface="Roboto"/>
                <a:sym typeface="Roboto"/>
              </a:rPr>
              <a:t>(0,1)</a:t>
            </a:r>
            <a:endParaRPr sz="1300">
              <a:solidFill>
                <a:srgbClr val="333333"/>
              </a:solidFill>
              <a:latin typeface="Roboto"/>
              <a:ea typeface="Roboto"/>
              <a:cs typeface="Roboto"/>
              <a:sym typeface="Roboto"/>
            </a:endParaRPr>
          </a:p>
          <a:p>
            <a:pPr indent="-301625" lvl="0" marL="749300" marR="279400" rtl="0" algn="l">
              <a:lnSpc>
                <a:spcPct val="115000"/>
              </a:lnSpc>
              <a:spcBef>
                <a:spcPts val="0"/>
              </a:spcBef>
              <a:spcAft>
                <a:spcPts val="0"/>
              </a:spcAft>
              <a:buClr>
                <a:srgbClr val="333333"/>
              </a:buClr>
              <a:buSzPts val="1150"/>
              <a:buFont typeface="Roboto"/>
              <a:buAutoNum type="arabicPeriod"/>
            </a:pPr>
            <a:r>
              <a:rPr lang="en" sz="1150">
                <a:solidFill>
                  <a:srgbClr val="333333"/>
                </a:solidFill>
                <a:latin typeface="Roboto"/>
                <a:ea typeface="Roboto"/>
                <a:cs typeface="Roboto"/>
                <a:sym typeface="Roboto"/>
              </a:rPr>
              <a:t>(0,1).</a:t>
            </a:r>
            <a:endParaRPr sz="1150">
              <a:solidFill>
                <a:srgbClr val="333333"/>
              </a:solidFill>
              <a:latin typeface="Roboto"/>
              <a:ea typeface="Roboto"/>
              <a:cs typeface="Roboto"/>
              <a:sym typeface="Roboto"/>
            </a:endParaRPr>
          </a:p>
          <a:p>
            <a:pPr indent="-301625" lvl="0" marL="736600" marR="266700" rtl="0" algn="l">
              <a:lnSpc>
                <a:spcPct val="115000"/>
              </a:lnSpc>
              <a:spcBef>
                <a:spcPts val="0"/>
              </a:spcBef>
              <a:spcAft>
                <a:spcPts val="0"/>
              </a:spcAft>
              <a:buClr>
                <a:srgbClr val="333333"/>
              </a:buClr>
              <a:buSzPts val="1150"/>
              <a:buFont typeface="Roboto"/>
              <a:buAutoNum type="arabicPeriod"/>
            </a:pPr>
            <a:r>
              <a:rPr lang="en" sz="1150">
                <a:solidFill>
                  <a:srgbClr val="333333"/>
                </a:solidFill>
                <a:latin typeface="Roboto"/>
                <a:ea typeface="Roboto"/>
                <a:cs typeface="Roboto"/>
                <a:sym typeface="Roboto"/>
              </a:rPr>
              <a:t>The sum of all these values must be</a:t>
            </a:r>
            <a:endParaRPr sz="1150">
              <a:solidFill>
                <a:srgbClr val="333333"/>
              </a:solidFill>
              <a:latin typeface="Roboto"/>
              <a:ea typeface="Roboto"/>
              <a:cs typeface="Roboto"/>
              <a:sym typeface="Roboto"/>
            </a:endParaRPr>
          </a:p>
          <a:p>
            <a:pPr indent="-301625" lvl="0" marL="736600" marR="266700" rtl="0" algn="l">
              <a:lnSpc>
                <a:spcPct val="115000"/>
              </a:lnSpc>
              <a:spcBef>
                <a:spcPts val="0"/>
              </a:spcBef>
              <a:spcAft>
                <a:spcPts val="0"/>
              </a:spcAft>
              <a:buClr>
                <a:srgbClr val="333333"/>
              </a:buClr>
              <a:buSzPts val="1150"/>
              <a:buFont typeface="Roboto"/>
              <a:buAutoNum type="arabicPeriod"/>
            </a:pPr>
            <a:r>
              <a:rPr lang="en" sz="1300">
                <a:solidFill>
                  <a:srgbClr val="333333"/>
                </a:solidFill>
                <a:latin typeface="Roboto"/>
                <a:ea typeface="Roboto"/>
                <a:cs typeface="Roboto"/>
                <a:sym typeface="Roboto"/>
              </a:rPr>
              <a:t>1</a:t>
            </a:r>
            <a:endParaRPr sz="1300">
              <a:solidFill>
                <a:srgbClr val="333333"/>
              </a:solidFill>
              <a:latin typeface="Roboto"/>
              <a:ea typeface="Roboto"/>
              <a:cs typeface="Roboto"/>
              <a:sym typeface="Roboto"/>
            </a:endParaRPr>
          </a:p>
          <a:p>
            <a:pPr indent="-301625" lvl="0" marL="749300" marR="279400" rtl="0" algn="l">
              <a:lnSpc>
                <a:spcPct val="115000"/>
              </a:lnSpc>
              <a:spcBef>
                <a:spcPts val="0"/>
              </a:spcBef>
              <a:spcAft>
                <a:spcPts val="0"/>
              </a:spcAft>
              <a:buClr>
                <a:srgbClr val="333333"/>
              </a:buClr>
              <a:buSzPts val="1150"/>
              <a:buFont typeface="Roboto"/>
              <a:buAutoNum type="arabicPeriod"/>
            </a:pPr>
            <a:r>
              <a:rPr lang="en" sz="1150">
                <a:solidFill>
                  <a:srgbClr val="333333"/>
                </a:solidFill>
                <a:latin typeface="Roboto"/>
                <a:ea typeface="Roboto"/>
                <a:cs typeface="Roboto"/>
                <a:sym typeface="Roboto"/>
              </a:rPr>
              <a:t>1.</a:t>
            </a:r>
            <a:endParaRPr sz="1150">
              <a:solidFill>
                <a:srgbClr val="333333"/>
              </a:solidFill>
              <a:latin typeface="Roboto"/>
              <a:ea typeface="Roboto"/>
              <a:cs typeface="Roboto"/>
              <a:sym typeface="Roboto"/>
            </a:endParaRPr>
          </a:p>
          <a:p>
            <a:pPr indent="0" lvl="0" marL="0" rtl="0" algn="l">
              <a:lnSpc>
                <a:spcPct val="115000"/>
              </a:lnSpc>
              <a:spcBef>
                <a:spcPts val="2200"/>
              </a:spcBef>
              <a:spcAft>
                <a:spcPts val="0"/>
              </a:spcAft>
              <a:buNone/>
            </a:pPr>
            <a:r>
              <a:rPr lang="en" sz="1150">
                <a:solidFill>
                  <a:srgbClr val="333333"/>
                </a:solidFill>
                <a:latin typeface="Roboto"/>
                <a:ea typeface="Roboto"/>
                <a:cs typeface="Roboto"/>
                <a:sym typeface="Roboto"/>
              </a:rPr>
              <a:t>Therefore, cases where the values don’t satisfy the above-mentioned properties, a network using squared-error loss will outperform the one using cross-entropy loss.</a:t>
            </a:r>
            <a:endParaRPr sz="1150">
              <a:solidFill>
                <a:srgbClr val="333333"/>
              </a:solidFill>
              <a:latin typeface="Roboto"/>
              <a:ea typeface="Roboto"/>
              <a:cs typeface="Roboto"/>
              <a:sym typeface="Roboto"/>
            </a:endParaRPr>
          </a:p>
          <a:p>
            <a:pPr indent="0" lvl="0" marL="0" rtl="0" algn="l">
              <a:spcBef>
                <a:spcPts val="0"/>
              </a:spcBef>
              <a:spcAft>
                <a:spcPts val="0"/>
              </a:spcAft>
              <a:buNone/>
            </a:pPr>
            <a:r>
              <a:t/>
            </a:r>
            <a:endParaRPr sz="1150">
              <a:solidFill>
                <a:srgbClr val="333333"/>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515558f7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515558f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58657a59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58657a59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58657a59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58657a59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58cc4dbb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58cc4dbb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58cc4dbb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58cc4dbb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58cc4db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58cc4db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58657a59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58657a59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fc53538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fc53538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f9e6431a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f9e6431a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f9e6431a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f9e6431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1af5ff6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1af5ff6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58657a5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58657a5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I grew up in France… I speak fluent </a:t>
            </a:r>
            <a:r>
              <a:rPr i="1" lang="en" sz="1350">
                <a:solidFill>
                  <a:srgbClr val="333333"/>
                </a:solidFill>
                <a:highlight>
                  <a:srgbClr val="FFFFFF"/>
                </a:highlight>
              </a:rPr>
              <a:t>French</a:t>
            </a:r>
            <a:r>
              <a:rPr lang="en" sz="1350">
                <a:solidFill>
                  <a:srgbClr val="333333"/>
                </a:solidFill>
                <a:highlight>
                  <a:srgbClr val="FFFFFF"/>
                </a:highlight>
              </a:rPr>
              <a:t>.” as that gap grows, RNNs become unable to learn to connect the information.</a:t>
            </a:r>
            <a:endParaRPr sz="1350">
              <a:solidFill>
                <a:srgbClr val="333333"/>
              </a:solidFill>
              <a:highlight>
                <a:srgbClr val="FFFFFF"/>
              </a:highlight>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sz="1350">
              <a:solidFill>
                <a:srgbClr val="333333"/>
              </a:solidFill>
              <a:highlight>
                <a:srgbClr val="FFFFFF"/>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58657a59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58657a59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58657a59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58657a59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http://colah.github.io/posts/2015-08-Understanding-LSTMs/</a:t>
            </a:r>
            <a:r>
              <a:rPr lang="en"/>
              <a:t> </a:t>
            </a:r>
            <a:endParaRPr/>
          </a:p>
          <a:p>
            <a:pPr indent="0" lvl="0" marL="0" rtl="0" algn="l">
              <a:spcBef>
                <a:spcPts val="0"/>
              </a:spcBef>
              <a:spcAft>
                <a:spcPts val="0"/>
              </a:spcAft>
              <a:buNone/>
            </a:pPr>
            <a:r>
              <a:rPr lang="en" sz="1350">
                <a:solidFill>
                  <a:srgbClr val="333333"/>
                </a:solidFill>
                <a:highlight>
                  <a:srgbClr val="FFFFFF"/>
                </a:highlight>
              </a:rPr>
              <a:t>cell state is kind of like a conveyor belt. It runs straight down the entire chain, with only some minor linear interactions.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658657a59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58657a59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looks at ht−1 and xt, and outputs a number between 0 and 1 for each number in the cell state Ct−1. A 1 represents “completely keep this” while a 0 represents “completely get rid of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658657a59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58657a59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we’d want to add the gender of the new subject to the cell state, to replace the old one we’re forgetting.</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658657a59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58657a59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actually drop the information about the old subject’s gender and add the new information, as we decided in the previous steps.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658657a59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58657a59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58657a59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58657a59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0005d165c4e5b9d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0005d165c4e5b9d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f9fef6ec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f9fef6ec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1af5ff66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1af5ff66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6f9fef6ec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6f9fef6ec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f9fef6ec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f9fef6ec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658657a59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58657a5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0005d165c4e5b9d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0005d165c4e5b9d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0005d165c4e5b9d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0005d165c4e5b9d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0005d165c4e5b9d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0005d165c4e5b9d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50005d165c4e5b9d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0005d165c4e5b9d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0005d165c4e5b9d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0005d165c4e5b9d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6fc53538c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6fc53538c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6f9e6431a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6f9e6431a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http://neuralnetworksanddeeplearning.com/chap3.html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28019a3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28019a3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0005d165c4e5b9d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0005d165c4e5b9d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0005d165c4e5b9d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0005d165c4e5b9d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6f89312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6f89312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L1 , L2 regularisation </a:t>
            </a:r>
            <a:endParaRPr/>
          </a:p>
          <a:p>
            <a:pPr indent="0" lvl="0" marL="0" rtl="0" algn="l">
              <a:spcBef>
                <a:spcPts val="0"/>
              </a:spcBef>
              <a:spcAft>
                <a:spcPts val="0"/>
              </a:spcAft>
              <a:buNone/>
            </a:pPr>
            <a:r>
              <a:rPr lang="en"/>
              <a:t>Dropout </a:t>
            </a:r>
            <a:endParaRPr/>
          </a:p>
          <a:p>
            <a:pPr indent="0" lvl="0" marL="0" rtl="0" algn="l">
              <a:spcBef>
                <a:spcPts val="0"/>
              </a:spcBef>
              <a:spcAft>
                <a:spcPts val="0"/>
              </a:spcAft>
              <a:buNone/>
            </a:pPr>
            <a:r>
              <a:rPr lang="en"/>
              <a:t>Artifically expand data by adding noise terms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658cc4dbb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658cc4dbb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https://glassboxmedicine.com/2019/06/08/regularization-for-neural-networks-with-framingham-case-study/</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6f9e6431a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6f9e6431a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6fc53538c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6fc53538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6fc53538c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6fc53538c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658657a59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658657a59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397c352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397c352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29df6366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29df6366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ncbi.nlm.nih.gov/pmc/articles/PMC5098501/" TargetMode="External"/><Relationship Id="rId4" Type="http://schemas.openxmlformats.org/officeDocument/2006/relationships/hyperlink" Target="https://www.youtube.com/watch?v=jrAo6h580PU" TargetMode="External"/><Relationship Id="rId5" Type="http://schemas.openxmlformats.org/officeDocument/2006/relationships/hyperlink" Target="http://www.cs.cmu.edu/~christos/PUBLICATIONS/kdd06DTA.pdf" TargetMode="External"/><Relationship Id="rId6" Type="http://schemas.openxmlformats.org/officeDocument/2006/relationships/hyperlink" Target="http://aima.cs.berkeley.edu/~russell/papers/nips13-tensor.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hackernoon.com/learning-ai-if-you-suck-at-math-p4-tensors-illustrated-with-cats-27f0002c9b32" TargetMode="External"/><Relationship Id="rId4" Type="http://schemas.openxmlformats.org/officeDocument/2006/relationships/hyperlink" Target="https://stackoverflow.com/questions/44645849/what-is-the-shape-of-an-image-tensor-in-tensorflow" TargetMode="External"/><Relationship Id="rId5" Type="http://schemas.openxmlformats.org/officeDocument/2006/relationships/hyperlink" Target="https://medium.com/tensorflow/introducing-ragged-tensors-ac301c31fd38" TargetMode="External"/><Relationship Id="rId6" Type="http://schemas.openxmlformats.org/officeDocument/2006/relationships/hyperlink" Target="https://www.researchgate.net/publication/261483616_Non-homogeneous_spatial_filter_optimization_for_EEG-based_brain-computer_interfaces/figures?lo=1" TargetMode="External"/><Relationship Id="rId7" Type="http://schemas.openxmlformats.org/officeDocument/2006/relationships/hyperlink" Target="http://www.cs.cmu.edu/~christos/TALKS/15-SIGMOD-tut/sigmod15-tut-note-part3.pdf" TargetMode="External"/><Relationship Id="rId8" Type="http://schemas.openxmlformats.org/officeDocument/2006/relationships/hyperlink" Target="https://www.sciencedirect.com/topics/engineering/multidimensional-signal-process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infoworld.com/article/3263764/database/what-is-a-graph-database-a-better-way-to-store-connected-data.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colab.research.google.com/drive/1ZfL_huY4cEKR9ynEhX7ZAUmqrsRyOaEp#scrollTo=Ha9I1FKsBRXq" TargetMode="External"/><Relationship Id="rId4" Type="http://schemas.openxmlformats.org/officeDocument/2006/relationships/hyperlink" Target="https://colab.research.google.com/drive/1uMq6pZTbtMA12MPcBVeZLUio_dH-E_87" TargetMode="External"/><Relationship Id="rId5" Type="http://schemas.openxmlformats.org/officeDocument/2006/relationships/hyperlink" Target="https://colab.research.google.com/drive/1o_pHSBUG1BUqEtMb4Xr_lILmlr0WjYsT#scrollTo=sUaoBMixOSpd" TargetMode="External"/><Relationship Id="rId6" Type="http://schemas.openxmlformats.org/officeDocument/2006/relationships/hyperlink" Target="https://colab.research.google.com/drive/1IfoGRjhtZuQupD1Vi7n9f3aRakqutpaP#scrollTo=ZPkYvk3s4HLi" TargetMode="External"/><Relationship Id="rId7" Type="http://schemas.openxmlformats.org/officeDocument/2006/relationships/hyperlink" Target="https://colab.research.google.com/drive/1p37tbdI4Qyy8sKoHvw19Ine6GHPVFfA_#scrollTo=h5_LVRWu4pfO"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colah.github.io/posts/2015-08-Understanding-LSTMs/" TargetMode="External"/><Relationship Id="rId4" Type="http://schemas.openxmlformats.org/officeDocument/2006/relationships/hyperlink" Target="https://glassboxmedicine.com/2019/06/08/regularization-for-neural-networks-with-framingham-case-stud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945025" y="202201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Deep Learning for </a:t>
            </a:r>
            <a:endParaRPr/>
          </a:p>
          <a:p>
            <a:pPr indent="0" lvl="0" marL="0" rtl="0" algn="ctr">
              <a:spcBef>
                <a:spcPts val="0"/>
              </a:spcBef>
              <a:spcAft>
                <a:spcPts val="0"/>
              </a:spcAft>
              <a:buNone/>
            </a:pPr>
            <a:r>
              <a:rPr lang="en"/>
              <a:t>Time Series in TensorFlow</a:t>
            </a:r>
            <a:endParaRPr/>
          </a:p>
        </p:txBody>
      </p:sp>
      <p:sp>
        <p:nvSpPr>
          <p:cNvPr id="67" name="Google Shape;67;p13"/>
          <p:cNvSpPr txBox="1"/>
          <p:nvPr>
            <p:ph idx="1" type="subTitle"/>
          </p:nvPr>
        </p:nvSpPr>
        <p:spPr>
          <a:xfrm>
            <a:off x="2044325" y="31625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Priyanka Verma</a:t>
            </a:r>
            <a:endParaRPr/>
          </a:p>
          <a:p>
            <a:pPr indent="0" lvl="0" marL="0" rtl="0" algn="ctr">
              <a:spcBef>
                <a:spcPts val="0"/>
              </a:spcBef>
              <a:spcAft>
                <a:spcPts val="0"/>
              </a:spcAft>
              <a:buNone/>
            </a:pPr>
            <a:r>
              <a:rPr lang="en"/>
              <a:t>2016B3A70492P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125" name="Google Shape;125;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E2E2E"/>
              </a:buClr>
              <a:buSzPts val="1800"/>
              <a:buFont typeface="Roboto"/>
              <a:buChar char="●"/>
            </a:pPr>
            <a:r>
              <a:rPr lang="en">
                <a:solidFill>
                  <a:srgbClr val="2E2E2E"/>
                </a:solidFill>
                <a:latin typeface="Roboto"/>
                <a:ea typeface="Roboto"/>
                <a:cs typeface="Roboto"/>
                <a:sym typeface="Roboto"/>
              </a:rPr>
              <a:t>Feature extraction from tensors involves their decomposition or dimension reduction or matricization in order to extract meaningful low-level features. Prominent decomposition methods include: block term decompositions, tucker decompositions, and canonical polyadic decompositions</a:t>
            </a:r>
            <a:endParaRPr>
              <a:solidFill>
                <a:srgbClr val="2E2E2E"/>
              </a:solidFill>
              <a:latin typeface="Roboto"/>
              <a:ea typeface="Roboto"/>
              <a:cs typeface="Roboto"/>
              <a:sym typeface="Roboto"/>
            </a:endParaRPr>
          </a:p>
          <a:p>
            <a:pPr indent="0" lvl="0" marL="457200" rtl="0" algn="l">
              <a:spcBef>
                <a:spcPts val="1600"/>
              </a:spcBef>
              <a:spcAft>
                <a:spcPts val="1600"/>
              </a:spcAft>
              <a:buNone/>
            </a:pPr>
            <a:r>
              <a:t/>
            </a:r>
            <a:endParaRPr>
              <a:solidFill>
                <a:srgbClr val="2E2E2E"/>
              </a:solidFill>
              <a:latin typeface="Roboto"/>
              <a:ea typeface="Roboto"/>
              <a:cs typeface="Roboto"/>
              <a:sym typeface="Roboto"/>
            </a:endParaRPr>
          </a:p>
        </p:txBody>
      </p:sp>
      <p:pic>
        <p:nvPicPr>
          <p:cNvPr id="126" name="Google Shape;126;p22"/>
          <p:cNvPicPr preferRelativeResize="0"/>
          <p:nvPr/>
        </p:nvPicPr>
        <p:blipFill>
          <a:blip r:embed="rId3">
            <a:alphaModFix/>
          </a:blip>
          <a:stretch>
            <a:fillRect/>
          </a:stretch>
        </p:blipFill>
        <p:spPr>
          <a:xfrm>
            <a:off x="2084351" y="2906400"/>
            <a:ext cx="3160350" cy="1981725"/>
          </a:xfrm>
          <a:prstGeom prst="rect">
            <a:avLst/>
          </a:prstGeom>
          <a:noFill/>
          <a:ln>
            <a:noFill/>
          </a:ln>
        </p:spPr>
      </p:pic>
      <p:sp>
        <p:nvSpPr>
          <p:cNvPr id="127" name="Google Shape;127;p22"/>
          <p:cNvSpPr txBox="1"/>
          <p:nvPr/>
        </p:nvSpPr>
        <p:spPr>
          <a:xfrm>
            <a:off x="5202600" y="3825925"/>
            <a:ext cx="15795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Tucker Decomposition</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16457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3000">
                <a:solidFill>
                  <a:srgbClr val="FF0000"/>
                </a:solidFill>
              </a:rPr>
              <a:t>Matricizing or Matrix Unfolding</a:t>
            </a:r>
            <a:endParaRPr b="0" sz="3000">
              <a:solidFill>
                <a:srgbClr val="FF0000"/>
              </a:solidFill>
            </a:endParaRPr>
          </a:p>
          <a:p>
            <a:pPr indent="0" lvl="0" marL="0" rtl="0" algn="l">
              <a:spcBef>
                <a:spcPts val="1200"/>
              </a:spcBef>
              <a:spcAft>
                <a:spcPts val="0"/>
              </a:spcAft>
              <a:buNone/>
            </a:pPr>
            <a:r>
              <a:t/>
            </a:r>
            <a:endParaRPr sz="3000">
              <a:solidFill>
                <a:srgbClr val="FF0000"/>
              </a:solidFill>
            </a:endParaRPr>
          </a:p>
        </p:txBody>
      </p:sp>
      <p:sp>
        <p:nvSpPr>
          <p:cNvPr id="133" name="Google Shape;133;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3"/>
          <p:cNvPicPr preferRelativeResize="0"/>
          <p:nvPr/>
        </p:nvPicPr>
        <p:blipFill rotWithShape="1">
          <a:blip r:embed="rId3">
            <a:alphaModFix/>
          </a:blip>
          <a:srcRect b="0" l="0" r="0" t="5213"/>
          <a:stretch/>
        </p:blipFill>
        <p:spPr>
          <a:xfrm>
            <a:off x="358800" y="513575"/>
            <a:ext cx="8473499" cy="1554625"/>
          </a:xfrm>
          <a:prstGeom prst="rect">
            <a:avLst/>
          </a:prstGeom>
          <a:noFill/>
          <a:ln>
            <a:noFill/>
          </a:ln>
        </p:spPr>
      </p:pic>
      <p:pic>
        <p:nvPicPr>
          <p:cNvPr id="135" name="Google Shape;135;p23"/>
          <p:cNvPicPr preferRelativeResize="0"/>
          <p:nvPr/>
        </p:nvPicPr>
        <p:blipFill rotWithShape="1">
          <a:blip r:embed="rId4">
            <a:alphaModFix/>
          </a:blip>
          <a:srcRect b="0" l="0" r="0" t="18546"/>
          <a:stretch/>
        </p:blipFill>
        <p:spPr>
          <a:xfrm>
            <a:off x="2486500" y="2108425"/>
            <a:ext cx="4805325" cy="2690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2" name="Google Shape;142;p24"/>
          <p:cNvPicPr preferRelativeResize="0"/>
          <p:nvPr/>
        </p:nvPicPr>
        <p:blipFill rotWithShape="1">
          <a:blip r:embed="rId3">
            <a:alphaModFix/>
          </a:blip>
          <a:srcRect b="0" l="0" r="3428" t="2987"/>
          <a:stretch/>
        </p:blipFill>
        <p:spPr>
          <a:xfrm>
            <a:off x="3999125" y="1827005"/>
            <a:ext cx="5026574" cy="3126395"/>
          </a:xfrm>
          <a:prstGeom prst="rect">
            <a:avLst/>
          </a:prstGeom>
          <a:noFill/>
          <a:ln>
            <a:noFill/>
          </a:ln>
        </p:spPr>
      </p:pic>
      <p:pic>
        <p:nvPicPr>
          <p:cNvPr id="143" name="Google Shape;143;p24"/>
          <p:cNvPicPr preferRelativeResize="0"/>
          <p:nvPr/>
        </p:nvPicPr>
        <p:blipFill rotWithShape="1">
          <a:blip r:embed="rId4">
            <a:alphaModFix/>
          </a:blip>
          <a:srcRect b="0" l="0" r="0" t="14148"/>
          <a:stretch/>
        </p:blipFill>
        <p:spPr>
          <a:xfrm>
            <a:off x="127900" y="145450"/>
            <a:ext cx="4109900" cy="304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1149825"/>
            <a:ext cx="8571300" cy="10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for Time Series </a:t>
            </a:r>
            <a:endParaRPr/>
          </a:p>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data</a:t>
            </a:r>
            <a:endParaRPr/>
          </a:p>
        </p:txBody>
      </p:sp>
      <p:sp>
        <p:nvSpPr>
          <p:cNvPr id="154" name="Google Shape;154;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Clr>
                <a:srgbClr val="666666"/>
              </a:buClr>
              <a:buSzPts val="1400"/>
              <a:buFont typeface="Arial"/>
              <a:buChar char="●"/>
            </a:pPr>
            <a:r>
              <a:rPr b="1" lang="en" sz="1400">
                <a:solidFill>
                  <a:srgbClr val="666666"/>
                </a:solidFill>
                <a:latin typeface="Arial"/>
                <a:ea typeface="Arial"/>
                <a:cs typeface="Arial"/>
                <a:sym typeface="Arial"/>
              </a:rPr>
              <a:t>Stock Prices</a:t>
            </a:r>
            <a:endParaRPr b="1" sz="1400">
              <a:solidFill>
                <a:srgbClr val="666666"/>
              </a:solidFill>
              <a:latin typeface="Arial"/>
              <a:ea typeface="Arial"/>
              <a:cs typeface="Arial"/>
              <a:sym typeface="Arial"/>
            </a:endParaRPr>
          </a:p>
          <a:p>
            <a:pPr indent="-317500" lvl="1" marL="914400" rtl="0" algn="l">
              <a:lnSpc>
                <a:spcPct val="140000"/>
              </a:lnSpc>
              <a:spcBef>
                <a:spcPts val="0"/>
              </a:spcBef>
              <a:spcAft>
                <a:spcPts val="0"/>
              </a:spcAft>
              <a:buClr>
                <a:srgbClr val="666666"/>
              </a:buClr>
              <a:buSzPts val="1400"/>
              <a:buFont typeface="Arial"/>
              <a:buChar char="○"/>
            </a:pPr>
            <a:r>
              <a:rPr lang="en">
                <a:solidFill>
                  <a:srgbClr val="111111"/>
                </a:solidFill>
                <a:highlight>
                  <a:srgbClr val="EEEEEE"/>
                </a:highlight>
                <a:latin typeface="Arial"/>
                <a:ea typeface="Arial"/>
                <a:cs typeface="Arial"/>
                <a:sym typeface="Arial"/>
              </a:rPr>
              <a:t>(week_of_data, minutes, high_low_price)</a:t>
            </a:r>
            <a:endParaRPr>
              <a:solidFill>
                <a:srgbClr val="111111"/>
              </a:solidFill>
              <a:highlight>
                <a:srgbClr val="EEEEEE"/>
              </a:highlight>
              <a:latin typeface="Arial"/>
              <a:ea typeface="Arial"/>
              <a:cs typeface="Arial"/>
              <a:sym typeface="Arial"/>
            </a:endParaRPr>
          </a:p>
          <a:p>
            <a:pPr indent="-317500" lvl="1" marL="914400" rtl="0" algn="l">
              <a:lnSpc>
                <a:spcPct val="140000"/>
              </a:lnSpc>
              <a:spcBef>
                <a:spcPts val="0"/>
              </a:spcBef>
              <a:spcAft>
                <a:spcPts val="0"/>
              </a:spcAft>
              <a:buClr>
                <a:srgbClr val="666666"/>
              </a:buClr>
              <a:buSzPts val="1400"/>
              <a:buFont typeface="Arial"/>
              <a:buChar char="○"/>
            </a:pPr>
            <a:r>
              <a:rPr lang="en">
                <a:solidFill>
                  <a:srgbClr val="111111"/>
                </a:solidFill>
                <a:latin typeface="Arial"/>
                <a:ea typeface="Arial"/>
                <a:cs typeface="Arial"/>
                <a:sym typeface="Arial"/>
              </a:rPr>
              <a:t>If we had a 10 different stocks, with one week of data each, we would have a 4D tensor with the following shape:</a:t>
            </a:r>
            <a:endParaRPr>
              <a:solidFill>
                <a:srgbClr val="111111"/>
              </a:solidFill>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EEEEEE"/>
                </a:highlight>
                <a:latin typeface="Arial"/>
                <a:ea typeface="Arial"/>
                <a:cs typeface="Arial"/>
                <a:sym typeface="Arial"/>
              </a:rPr>
              <a:t>(10,5,390,3)</a:t>
            </a:r>
            <a:endParaRPr>
              <a:solidFill>
                <a:srgbClr val="111111"/>
              </a:solidFill>
              <a:highlight>
                <a:srgbClr val="EEEEEE"/>
              </a:highlight>
              <a:latin typeface="Arial"/>
              <a:ea typeface="Arial"/>
              <a:cs typeface="Arial"/>
              <a:sym typeface="Arial"/>
            </a:endParaRPr>
          </a:p>
          <a:p>
            <a:pPr indent="-317500" lvl="0" marL="457200" rtl="0" algn="l">
              <a:lnSpc>
                <a:spcPct val="160000"/>
              </a:lnSpc>
              <a:spcBef>
                <a:spcPts val="0"/>
              </a:spcBef>
              <a:spcAft>
                <a:spcPts val="0"/>
              </a:spcAft>
              <a:buClr>
                <a:srgbClr val="111111"/>
              </a:buClr>
              <a:buSzPts val="1400"/>
              <a:buFont typeface="Arial"/>
              <a:buChar char="●"/>
            </a:pPr>
            <a:r>
              <a:rPr lang="en" sz="1400">
                <a:solidFill>
                  <a:srgbClr val="111111"/>
                </a:solidFill>
                <a:latin typeface="Arial"/>
                <a:ea typeface="Arial"/>
                <a:cs typeface="Arial"/>
                <a:sym typeface="Arial"/>
              </a:rPr>
              <a:t>Mutual fund, </a:t>
            </a:r>
            <a:endParaRPr sz="1400">
              <a:solidFill>
                <a:srgbClr val="111111"/>
              </a:solidFill>
              <a:latin typeface="Arial"/>
              <a:ea typeface="Arial"/>
              <a:cs typeface="Arial"/>
              <a:sym typeface="Arial"/>
            </a:endParaRPr>
          </a:p>
          <a:p>
            <a:pPr indent="-317500" lvl="1" marL="914400" rtl="0" algn="l">
              <a:lnSpc>
                <a:spcPct val="160000"/>
              </a:lnSpc>
              <a:spcBef>
                <a:spcPts val="0"/>
              </a:spcBef>
              <a:spcAft>
                <a:spcPts val="0"/>
              </a:spcAft>
              <a:buClr>
                <a:srgbClr val="111111"/>
              </a:buClr>
              <a:buSzPts val="1400"/>
              <a:buFont typeface="Arial"/>
              <a:buChar char="○"/>
            </a:pPr>
            <a:r>
              <a:rPr lang="en">
                <a:solidFill>
                  <a:srgbClr val="111111"/>
                </a:solidFill>
                <a:latin typeface="Arial"/>
                <a:ea typeface="Arial"/>
                <a:cs typeface="Arial"/>
                <a:sym typeface="Arial"/>
              </a:rPr>
              <a:t>a collection of stocks, which is represented by our 4D tensor. </a:t>
            </a:r>
            <a:endParaRPr>
              <a:solidFill>
                <a:srgbClr val="111111"/>
              </a:solidFill>
              <a:latin typeface="Arial"/>
              <a:ea typeface="Arial"/>
              <a:cs typeface="Arial"/>
              <a:sym typeface="Arial"/>
            </a:endParaRPr>
          </a:p>
          <a:p>
            <a:pPr indent="-317500" lvl="1" marL="914400" rtl="0" algn="l">
              <a:lnSpc>
                <a:spcPct val="160000"/>
              </a:lnSpc>
              <a:spcBef>
                <a:spcPts val="0"/>
              </a:spcBef>
              <a:spcAft>
                <a:spcPts val="0"/>
              </a:spcAft>
              <a:buClr>
                <a:srgbClr val="111111"/>
              </a:buClr>
              <a:buSzPts val="1400"/>
              <a:buFont typeface="Arial"/>
              <a:buChar char="○"/>
            </a:pPr>
            <a:r>
              <a:rPr lang="en">
                <a:solidFill>
                  <a:srgbClr val="111111"/>
                </a:solidFill>
                <a:latin typeface="Arial"/>
                <a:ea typeface="Arial"/>
                <a:cs typeface="Arial"/>
                <a:sym typeface="Arial"/>
              </a:rPr>
              <a:t>A collection of 25 mutual funds representing our portfolio, so now we have a collection of 4D tensors, which means we have a 5D tensor of shape:</a:t>
            </a:r>
            <a:endParaRPr>
              <a:solidFill>
                <a:srgbClr val="111111"/>
              </a:solidFill>
              <a:latin typeface="Arial"/>
              <a:ea typeface="Arial"/>
              <a:cs typeface="Arial"/>
              <a:sym typeface="Arial"/>
            </a:endParaRPr>
          </a:p>
          <a:p>
            <a:pPr indent="-317500" lvl="1" marL="914400" rtl="0" algn="l">
              <a:lnSpc>
                <a:spcPct val="140000"/>
              </a:lnSpc>
              <a:spcBef>
                <a:spcPts val="0"/>
              </a:spcBef>
              <a:spcAft>
                <a:spcPts val="0"/>
              </a:spcAft>
              <a:buClr>
                <a:srgbClr val="111111"/>
              </a:buClr>
              <a:buSzPts val="1400"/>
              <a:buFont typeface="Arial"/>
              <a:buChar char="○"/>
            </a:pPr>
            <a:r>
              <a:rPr lang="en">
                <a:solidFill>
                  <a:srgbClr val="111111"/>
                </a:solidFill>
                <a:highlight>
                  <a:srgbClr val="EEEEEE"/>
                </a:highlight>
                <a:latin typeface="Arial"/>
                <a:ea typeface="Arial"/>
                <a:cs typeface="Arial"/>
                <a:sym typeface="Arial"/>
              </a:rPr>
              <a:t>(25,10,5,390,3)</a:t>
            </a:r>
            <a:endParaRPr>
              <a:solidFill>
                <a:srgbClr val="111111"/>
              </a:solidFill>
              <a:highlight>
                <a:srgbClr val="EEEEEE"/>
              </a:highlight>
              <a:latin typeface="Arial"/>
              <a:ea typeface="Arial"/>
              <a:cs typeface="Arial"/>
              <a:sym typeface="Arial"/>
            </a:endParaRPr>
          </a:p>
          <a:p>
            <a:pPr indent="0" lvl="0" marL="25400" marR="25400" rtl="0" algn="l">
              <a:spcBef>
                <a:spcPts val="2300"/>
              </a:spcBef>
              <a:spcAft>
                <a:spcPts val="0"/>
              </a:spcAft>
              <a:buNone/>
            </a:pPr>
            <a:r>
              <a:t/>
            </a:r>
            <a:endParaRPr sz="1400">
              <a:solidFill>
                <a:srgbClr val="111111"/>
              </a:solidFill>
              <a:highlight>
                <a:srgbClr val="EEEEEE"/>
              </a:highlight>
              <a:latin typeface="Arial"/>
              <a:ea typeface="Arial"/>
              <a:cs typeface="Arial"/>
              <a:sym typeface="Arial"/>
            </a:endParaRPr>
          </a:p>
          <a:p>
            <a:pPr indent="0" lvl="0" marL="0" rtl="0" algn="l">
              <a:spcBef>
                <a:spcPts val="0"/>
              </a:spcBef>
              <a:spcAft>
                <a:spcPts val="1600"/>
              </a:spcAft>
              <a:buNone/>
            </a:pPr>
            <a:r>
              <a:t/>
            </a:r>
            <a:endParaRPr sz="14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Dynamical System (LDS) </a:t>
            </a:r>
            <a:endParaRPr/>
          </a:p>
        </p:txBody>
      </p:sp>
      <p:sp>
        <p:nvSpPr>
          <p:cNvPr id="160" name="Google Shape;160;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solidFill>
                  <a:srgbClr val="000000"/>
                </a:solidFill>
                <a:highlight>
                  <a:schemeClr val="lt1"/>
                </a:highlight>
                <a:latin typeface="Arial"/>
                <a:ea typeface="Arial"/>
                <a:cs typeface="Arial"/>
                <a:sym typeface="Arial"/>
              </a:rPr>
              <a:t>The Tensorflow library models time series as a linear dynamical system with parameters.</a:t>
            </a:r>
            <a:endParaRPr sz="1200">
              <a:solidFill>
                <a:srgbClr val="000000"/>
              </a:solidFill>
              <a:highlight>
                <a:schemeClr val="lt1"/>
              </a:highlight>
              <a:latin typeface="Arial"/>
              <a:ea typeface="Arial"/>
              <a:cs typeface="Arial"/>
              <a:sym typeface="Arial"/>
            </a:endParaRPr>
          </a:p>
          <a:p>
            <a:pPr indent="0" lvl="0" marL="0" rtl="0" algn="l">
              <a:spcBef>
                <a:spcPts val="1200"/>
              </a:spcBef>
              <a:spcAft>
                <a:spcPts val="0"/>
              </a:spcAft>
              <a:buNone/>
            </a:pPr>
            <a:r>
              <a:rPr lang="en" sz="1200">
                <a:solidFill>
                  <a:srgbClr val="000000"/>
                </a:solidFill>
                <a:highlight>
                  <a:schemeClr val="lt1"/>
                </a:highlight>
                <a:latin typeface="Arial"/>
                <a:ea typeface="Arial"/>
                <a:cs typeface="Arial"/>
                <a:sym typeface="Arial"/>
              </a:rPr>
              <a:t> </a:t>
            </a:r>
            <a:r>
              <a:rPr lang="en" sz="1200">
                <a:solidFill>
                  <a:srgbClr val="000000"/>
                </a:solidFill>
                <a:latin typeface="Arial"/>
                <a:ea typeface="Arial"/>
                <a:cs typeface="Arial"/>
                <a:sym typeface="Arial"/>
              </a:rPr>
              <a:t>The model that is traditionally used is the linear dynamical system (LDS) with Gaussian noise, which treats the latent state and observation at each time slice as a vector.	</a:t>
            </a:r>
            <a:r>
              <a:rPr lang="en" sz="1200">
                <a:solidFill>
                  <a:srgbClr val="000000"/>
                </a:solidFill>
                <a:highlight>
                  <a:srgbClr val="FFFFFF"/>
                </a:highlight>
                <a:latin typeface="Arial"/>
                <a:ea typeface="Arial"/>
                <a:cs typeface="Arial"/>
                <a:sym typeface="Arial"/>
              </a:rPr>
              <a:t>LDS is a Markovian model that assumes the dynamic behavior of the system is captured well using a small set of real-valued hidden-state variables and linear state transitions corrupted by a Gaussian noise.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000000"/>
                </a:solidFill>
                <a:highlight>
                  <a:srgbClr val="FFFFFF"/>
                </a:highlight>
                <a:latin typeface="Arial"/>
                <a:ea typeface="Arial"/>
                <a:cs typeface="Arial"/>
                <a:sym typeface="Arial"/>
              </a:rPr>
              <a:t>Due to the model’s relative simplicity, mathematically predictable behavior, and the fact that exact inference and predictions for the model can be done efficiently</a:t>
            </a: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If each tensor is “vectorized”, i.e., re-expressed as a vector so that each element is indexed by a single positive integer, then an LDS can be applied. An obvious limitation of the LDS for modeling tensor time series is that the tensor structure is not preserved. Thus, it is less clear how the latent vector space of the LDS relates to the various tensor modes. </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Tensor Analysis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66" name="Google Shape;166;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DTA provides a compact summary for high-order and high-dimensional data, and it also reveals the hidden correlations:-</a:t>
            </a:r>
            <a:endParaRPr/>
          </a:p>
          <a:p>
            <a:pPr indent="0" lvl="0" marL="0" rtl="0" algn="l">
              <a:spcBef>
                <a:spcPts val="1600"/>
              </a:spcBef>
              <a:spcAft>
                <a:spcPts val="0"/>
              </a:spcAft>
              <a:buNone/>
            </a:pPr>
            <a:r>
              <a:rPr lang="en"/>
              <a:t>(a) </a:t>
            </a:r>
            <a:r>
              <a:rPr lang="en"/>
              <a:t>scalable, </a:t>
            </a:r>
            <a:endParaRPr/>
          </a:p>
          <a:p>
            <a:pPr indent="0" lvl="0" marL="0" rtl="0" algn="l">
              <a:spcBef>
                <a:spcPts val="1600"/>
              </a:spcBef>
              <a:spcAft>
                <a:spcPts val="0"/>
              </a:spcAft>
              <a:buNone/>
            </a:pPr>
            <a:r>
              <a:rPr lang="en"/>
              <a:t>(b) space efficient (it does not need to store the past) </a:t>
            </a:r>
            <a:endParaRPr/>
          </a:p>
          <a:p>
            <a:pPr indent="0" lvl="0" marL="0" rtl="0" algn="l">
              <a:spcBef>
                <a:spcPts val="1600"/>
              </a:spcBef>
              <a:spcAft>
                <a:spcPts val="0"/>
              </a:spcAft>
              <a:buNone/>
            </a:pPr>
            <a:r>
              <a:rPr lang="en"/>
              <a:t> (c) fully automatic with no need for user defined parameters.</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txBox="1"/>
          <p:nvPr>
            <p:ph idx="1" type="body"/>
          </p:nvPr>
        </p:nvSpPr>
        <p:spPr>
          <a:xfrm>
            <a:off x="50625" y="2473400"/>
            <a:ext cx="8880900" cy="23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Arial"/>
              <a:ea typeface="Arial"/>
              <a:cs typeface="Arial"/>
              <a:sym typeface="Arial"/>
            </a:endParaRPr>
          </a:p>
          <a:p>
            <a:pPr indent="-311150" lvl="0" marL="457200" rtl="0" algn="l">
              <a:spcBef>
                <a:spcPts val="1600"/>
              </a:spcBef>
              <a:spcAft>
                <a:spcPts val="0"/>
              </a:spcAft>
              <a:buSzPts val="1300"/>
              <a:buFont typeface="Arial"/>
              <a:buChar char="●"/>
            </a:pPr>
            <a:r>
              <a:rPr lang="en" sz="1300">
                <a:latin typeface="Arial"/>
                <a:ea typeface="Arial"/>
                <a:cs typeface="Arial"/>
                <a:sym typeface="Arial"/>
              </a:rPr>
              <a:t>An entry (i, j, k) in that tensor (like the small blue cube) has the number of packets from the corresponding source (i) to the destination j through port k, for a given time period. The </a:t>
            </a:r>
            <a:r>
              <a:rPr b="1" lang="en" sz="1300">
                <a:latin typeface="Arial"/>
                <a:ea typeface="Arial"/>
                <a:cs typeface="Arial"/>
                <a:sym typeface="Arial"/>
              </a:rPr>
              <a:t>dynamic</a:t>
            </a:r>
            <a:r>
              <a:rPr lang="en" sz="1300">
                <a:latin typeface="Arial"/>
                <a:ea typeface="Arial"/>
                <a:cs typeface="Arial"/>
                <a:sym typeface="Arial"/>
              </a:rPr>
              <a:t> aspect comes from the fact that new tensors are arriving continuously over time.</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Summarize the original tensors into smaller “core” tensors and the “projection matrices” (one for each mode), as shown. The projection matrices can be updated incrementally over time when a new tensor arrives, and contain valuable information about which, eg., source IP addresses are correlated with which destination IP addresses and destination ports, over time.</a:t>
            </a:r>
            <a:endParaRPr sz="1300">
              <a:latin typeface="Arial"/>
              <a:ea typeface="Arial"/>
              <a:cs typeface="Arial"/>
              <a:sym typeface="Arial"/>
            </a:endParaRPr>
          </a:p>
          <a:p>
            <a:pPr indent="0" lvl="0" marL="0" rtl="0" algn="l">
              <a:spcBef>
                <a:spcPts val="1600"/>
              </a:spcBef>
              <a:spcAft>
                <a:spcPts val="1600"/>
              </a:spcAft>
              <a:buNone/>
            </a:pPr>
            <a:r>
              <a:t/>
            </a:r>
            <a:endParaRPr sz="1300">
              <a:latin typeface="Arial"/>
              <a:ea typeface="Arial"/>
              <a:cs typeface="Arial"/>
              <a:sym typeface="Arial"/>
            </a:endParaRPr>
          </a:p>
        </p:txBody>
      </p:sp>
      <p:pic>
        <p:nvPicPr>
          <p:cNvPr id="173" name="Google Shape;173;p29"/>
          <p:cNvPicPr preferRelativeResize="0"/>
          <p:nvPr/>
        </p:nvPicPr>
        <p:blipFill>
          <a:blip r:embed="rId3">
            <a:alphaModFix/>
          </a:blip>
          <a:stretch>
            <a:fillRect/>
          </a:stretch>
        </p:blipFill>
        <p:spPr>
          <a:xfrm>
            <a:off x="1100750" y="132175"/>
            <a:ext cx="6743700" cy="2646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191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Tensor Analysis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79" name="Google Shape;179;p30"/>
          <p:cNvSpPr txBox="1"/>
          <p:nvPr>
            <p:ph idx="1" type="body"/>
          </p:nvPr>
        </p:nvSpPr>
        <p:spPr>
          <a:xfrm>
            <a:off x="311700" y="898425"/>
            <a:ext cx="8520600" cy="3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en" sz="1200">
                <a:solidFill>
                  <a:srgbClr val="000000"/>
                </a:solidFill>
                <a:latin typeface="Arial"/>
                <a:ea typeface="Arial"/>
                <a:cs typeface="Arial"/>
                <a:sym typeface="Arial"/>
              </a:rPr>
              <a:t>An advantage of DTA over the LDS is that the tensor structure of the data is preserved. </a:t>
            </a:r>
            <a:endParaRPr sz="1200">
              <a:solidFill>
                <a:srgbClr val="000000"/>
              </a:solidFill>
              <a:latin typeface="Arial"/>
              <a:ea typeface="Arial"/>
              <a:cs typeface="Arial"/>
              <a:sym typeface="Arial"/>
            </a:endParaRPr>
          </a:p>
          <a:p>
            <a:pPr indent="0" lvl="0" marL="0" rtl="0" algn="l">
              <a:spcBef>
                <a:spcPts val="1600"/>
              </a:spcBef>
              <a:spcAft>
                <a:spcPts val="0"/>
              </a:spcAft>
              <a:buNone/>
            </a:pPr>
            <a:r>
              <a:t/>
            </a:r>
            <a:endParaRPr sz="1200">
              <a:solidFill>
                <a:srgbClr val="000000"/>
              </a:solidFill>
              <a:latin typeface="Arial"/>
              <a:ea typeface="Arial"/>
              <a:cs typeface="Arial"/>
              <a:sym typeface="Arial"/>
            </a:endParaRPr>
          </a:p>
          <a:p>
            <a:pPr indent="-304800" lvl="0" marL="457200" rtl="0" algn="l">
              <a:spcBef>
                <a:spcPts val="1600"/>
              </a:spcBef>
              <a:spcAft>
                <a:spcPts val="0"/>
              </a:spcAft>
              <a:buClr>
                <a:srgbClr val="000000"/>
              </a:buClr>
              <a:buSzPts val="1200"/>
              <a:buFont typeface="Arial"/>
              <a:buChar char="●"/>
            </a:pPr>
            <a:r>
              <a:rPr lang="en" sz="1200">
                <a:solidFill>
                  <a:srgbClr val="000000"/>
                </a:solidFill>
                <a:latin typeface="Arial"/>
                <a:ea typeface="Arial"/>
                <a:cs typeface="Arial"/>
                <a:sym typeface="Arial"/>
              </a:rPr>
              <a:t>A disadvantage is that there is no straightforward way to predict future terms of the tensor time series.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Another disadvantage is that there is no mechanism that allows for arbitrary noise relationships among the tensor elements. In other words, the noise in the system is assumed to be isotropic.</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isotropic models </a:t>
            </a:r>
            <a:endParaRPr/>
          </a:p>
        </p:txBody>
      </p:sp>
      <p:sp>
        <p:nvSpPr>
          <p:cNvPr id="185" name="Google Shape;185;p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solidFill>
                  <a:srgbClr val="000000"/>
                </a:solidFill>
                <a:latin typeface="Arial"/>
                <a:ea typeface="Arial"/>
                <a:cs typeface="Arial"/>
                <a:sym typeface="Arial"/>
              </a:rPr>
              <a:t>Other families of isotropic models have been devised that </a:t>
            </a:r>
            <a:r>
              <a:rPr b="1" lang="en" sz="1200">
                <a:solidFill>
                  <a:srgbClr val="000000"/>
                </a:solidFill>
                <a:latin typeface="Arial"/>
                <a:ea typeface="Arial"/>
                <a:cs typeface="Arial"/>
                <a:sym typeface="Arial"/>
              </a:rPr>
              <a:t>“tensorize” the time dimension</a:t>
            </a:r>
            <a:r>
              <a:rPr lang="en" sz="1200">
                <a:solidFill>
                  <a:srgbClr val="000000"/>
                </a:solidFill>
                <a:latin typeface="Arial"/>
                <a:ea typeface="Arial"/>
                <a:cs typeface="Arial"/>
                <a:sym typeface="Arial"/>
              </a:rPr>
              <a:t> by concatenating the tensors in the time series to yield a single new tensor with an additional temporal mode.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These models include:-</a:t>
            </a:r>
            <a:endParaRPr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 multilinear principal components analysis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 the memory-efficient Tucker algorithm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 Bayesian tensor analysis or (Bayesian probabilistic tensor factorization (BPTF) )</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 For fitting to data, such models rely on alternating optimization methods, such as alternating least squares, which are applied to each mode</a:t>
            </a:r>
            <a:endParaRPr sz="12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TensorFlow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Anisotropic models</a:t>
            </a:r>
            <a:endParaRPr/>
          </a:p>
        </p:txBody>
      </p:sp>
      <p:sp>
        <p:nvSpPr>
          <p:cNvPr id="191" name="Google Shape;191;p32"/>
          <p:cNvSpPr txBox="1"/>
          <p:nvPr>
            <p:ph idx="1" type="body"/>
          </p:nvPr>
        </p:nvSpPr>
        <p:spPr>
          <a:xfrm>
            <a:off x="311700" y="1091650"/>
            <a:ext cx="8520600" cy="38976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Probabilistic tensor factorization (PTF) </a:t>
            </a:r>
            <a:endParaRPr sz="1200">
              <a:solidFill>
                <a:srgbClr val="000000"/>
              </a:solidFill>
              <a:latin typeface="Arial"/>
              <a:ea typeface="Arial"/>
              <a:cs typeface="Arial"/>
              <a:sym typeface="Arial"/>
            </a:endParaRPr>
          </a:p>
          <a:p>
            <a:pPr indent="-304800" lvl="1" marL="9144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utilize the CP decomposition of tensors. PTF is fit to tensor data by minimizing a heuristic loss function that is expressed as a sum of tensor inner products. </a:t>
            </a:r>
            <a:endParaRPr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Tensor probabilistic independent component analysis (TPICA)</a:t>
            </a:r>
            <a:endParaRPr sz="1200">
              <a:solidFill>
                <a:srgbClr val="000000"/>
              </a:solidFill>
              <a:latin typeface="Arial"/>
              <a:ea typeface="Arial"/>
              <a:cs typeface="Arial"/>
              <a:sym typeface="Arial"/>
            </a:endParaRPr>
          </a:p>
          <a:p>
            <a:pPr indent="-304800" lvl="1" marL="9144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utilize the CP decomposition of tensors.</a:t>
            </a:r>
            <a:endParaRPr sz="1200">
              <a:solidFill>
                <a:srgbClr val="000000"/>
              </a:solidFill>
              <a:latin typeface="Arial"/>
              <a:ea typeface="Arial"/>
              <a:cs typeface="Arial"/>
              <a:sym typeface="Arial"/>
            </a:endParaRPr>
          </a:p>
          <a:p>
            <a:pPr indent="-304800" lvl="1" marL="9144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TPICA iteratively flattens the tensor of data, executes a matrix model called probabilistic ICA (PICA) as a subroutine, and decouples the factor matrices of the CP decomposition that are embedded in the “mixing matrix” of PICA. </a:t>
            </a: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Generalized coupled tensor factorization (GCTF) </a:t>
            </a:r>
            <a:endParaRPr sz="1200">
              <a:solidFill>
                <a:srgbClr val="000000"/>
              </a:solidFill>
              <a:latin typeface="Arial"/>
              <a:ea typeface="Arial"/>
              <a:cs typeface="Arial"/>
              <a:sym typeface="Arial"/>
            </a:endParaRPr>
          </a:p>
          <a:p>
            <a:pPr indent="-304800" lvl="1" marL="9144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GCTF relates a collection of tensors by a hidden layer of disconnected tensors via tensor inner products, drawing analogies to probabilistic graphical models.</a:t>
            </a:r>
            <a:endParaRPr sz="1200">
              <a:solidFill>
                <a:srgbClr val="000000"/>
              </a:solidFill>
              <a:latin typeface="Arial"/>
              <a:ea typeface="Arial"/>
              <a:cs typeface="Arial"/>
              <a:sym typeface="Arial"/>
            </a:endParaRPr>
          </a:p>
          <a:p>
            <a:pPr indent="0" lvl="0" marL="457200" rtl="0" algn="l">
              <a:spcBef>
                <a:spcPts val="1200"/>
              </a:spcBef>
              <a:spcAft>
                <a:spcPts val="0"/>
              </a:spcAft>
              <a:buNone/>
            </a:pPr>
            <a:r>
              <a:t/>
            </a:r>
            <a:endParaRPr sz="1200">
              <a:solidFill>
                <a:srgbClr val="000000"/>
              </a:solidFill>
              <a:latin typeface="Arial"/>
              <a:ea typeface="Arial"/>
              <a:cs typeface="Arial"/>
              <a:sym typeface="Arial"/>
            </a:endParaRPr>
          </a:p>
          <a:p>
            <a:pPr indent="0" lvl="0" marL="457200" rtl="0" algn="l">
              <a:spcBef>
                <a:spcPts val="1200"/>
              </a:spcBef>
              <a:spcAft>
                <a:spcPts val="0"/>
              </a:spcAft>
              <a:buNone/>
            </a:pPr>
            <a:r>
              <a:t/>
            </a:r>
            <a:endParaRPr sz="1200">
              <a:solidFill>
                <a:srgbClr val="000000"/>
              </a:solidFill>
              <a:latin typeface="Arial"/>
              <a:ea typeface="Arial"/>
              <a:cs typeface="Arial"/>
              <a:sym typeface="Arial"/>
            </a:endParaRPr>
          </a:p>
          <a:p>
            <a:pPr indent="0" lvl="0" marL="457200" rtl="0" algn="l">
              <a:spcBef>
                <a:spcPts val="1200"/>
              </a:spcBef>
              <a:spcAft>
                <a:spcPts val="0"/>
              </a:spcAft>
              <a:buNone/>
            </a:pPr>
            <a:r>
              <a:t/>
            </a:r>
            <a:endParaRPr sz="1200">
              <a:solidFill>
                <a:srgbClr val="000000"/>
              </a:solidFill>
              <a:latin typeface="Arial"/>
              <a:ea typeface="Arial"/>
              <a:cs typeface="Arial"/>
              <a:sym typeface="Arial"/>
            </a:endParaRPr>
          </a:p>
          <a:p>
            <a:pPr indent="0" lvl="0" marL="0" rtl="0" algn="l">
              <a:spcBef>
                <a:spcPts val="1200"/>
              </a:spcBef>
              <a:spcAft>
                <a:spcPts val="1600"/>
              </a:spcAft>
              <a:buNone/>
            </a:pPr>
            <a:r>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a:p>
            <a:pPr indent="0" lvl="0" marL="0" rtl="0" algn="l">
              <a:spcBef>
                <a:spcPts val="0"/>
              </a:spcBef>
              <a:spcAft>
                <a:spcPts val="0"/>
              </a:spcAft>
              <a:buNone/>
            </a:pPr>
            <a:r>
              <a:t/>
            </a:r>
            <a:endParaRPr/>
          </a:p>
        </p:txBody>
      </p:sp>
      <p:sp>
        <p:nvSpPr>
          <p:cNvPr id="197" name="Google Shape;197;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https://www.ncbi.nlm.nih.gov/pmc/articles/PMC5098501/</a:t>
            </a:r>
            <a:endParaRPr/>
          </a:p>
          <a:p>
            <a:pPr indent="0" lvl="0" marL="0" rtl="0" algn="l">
              <a:spcBef>
                <a:spcPts val="1600"/>
              </a:spcBef>
              <a:spcAft>
                <a:spcPts val="0"/>
              </a:spcAft>
              <a:buNone/>
            </a:pPr>
            <a:r>
              <a:rPr lang="en" u="sng">
                <a:solidFill>
                  <a:schemeClr val="hlink"/>
                </a:solidFill>
                <a:hlinkClick r:id="rId4"/>
              </a:rPr>
              <a:t>https://www.youtube.com/watch?v=jrAo6h580PU</a:t>
            </a:r>
            <a:endParaRPr/>
          </a:p>
          <a:p>
            <a:pPr indent="0" lvl="0" marL="0" rtl="0" algn="l">
              <a:spcBef>
                <a:spcPts val="1600"/>
              </a:spcBef>
              <a:spcAft>
                <a:spcPts val="0"/>
              </a:spcAft>
              <a:buNone/>
            </a:pPr>
            <a:r>
              <a:rPr lang="en" u="sng">
                <a:solidFill>
                  <a:schemeClr val="hlink"/>
                </a:solidFill>
                <a:hlinkClick r:id="rId5"/>
              </a:rPr>
              <a:t>http://www.cs.cmu.edu/~christos/PUBLICATIONS/kdd06DTA.pdf</a:t>
            </a:r>
            <a:endParaRPr/>
          </a:p>
          <a:p>
            <a:pPr indent="0" lvl="0" marL="0" rtl="0" algn="l">
              <a:spcBef>
                <a:spcPts val="1600"/>
              </a:spcBef>
              <a:spcAft>
                <a:spcPts val="0"/>
              </a:spcAft>
              <a:buNone/>
            </a:pPr>
            <a:r>
              <a:rPr lang="en" u="sng">
                <a:solidFill>
                  <a:schemeClr val="hlink"/>
                </a:solidFill>
                <a:hlinkClick r:id="rId6"/>
              </a:rPr>
              <a:t>http://aima.cs.berkeley.edu/~russell/papers/nips13-tensor.pdf</a:t>
            </a: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Modelling Images as Tensors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a:t>
            </a:r>
            <a:endParaRPr/>
          </a:p>
        </p:txBody>
      </p:sp>
      <p:sp>
        <p:nvSpPr>
          <p:cNvPr id="208" name="Google Shape;208;p35"/>
          <p:cNvSpPr txBox="1"/>
          <p:nvPr>
            <p:ph idx="1" type="body"/>
          </p:nvPr>
        </p:nvSpPr>
        <p:spPr>
          <a:xfrm>
            <a:off x="311700" y="1457775"/>
            <a:ext cx="8520600" cy="311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729"/>
              </a:buClr>
              <a:buSzPts val="1800"/>
              <a:buFont typeface="Arial"/>
              <a:buChar char="●"/>
            </a:pPr>
            <a:r>
              <a:rPr lang="en">
                <a:solidFill>
                  <a:srgbClr val="242729"/>
                </a:solidFill>
                <a:highlight>
                  <a:srgbClr val="FFFFFF"/>
                </a:highlight>
                <a:latin typeface="Arial"/>
                <a:ea typeface="Arial"/>
                <a:cs typeface="Arial"/>
                <a:sym typeface="Arial"/>
              </a:rPr>
              <a:t>Single image as 3D tensor</a:t>
            </a:r>
            <a:endParaRPr>
              <a:solidFill>
                <a:srgbClr val="242729"/>
              </a:solidFill>
              <a:highlight>
                <a:srgbClr val="FFFFFF"/>
              </a:highlight>
              <a:latin typeface="Arial"/>
              <a:ea typeface="Arial"/>
              <a:cs typeface="Arial"/>
              <a:sym typeface="Arial"/>
            </a:endParaRPr>
          </a:p>
          <a:p>
            <a:pPr indent="-342900" lvl="0" marL="457200" rtl="0" algn="l">
              <a:spcBef>
                <a:spcPts val="0"/>
              </a:spcBef>
              <a:spcAft>
                <a:spcPts val="0"/>
              </a:spcAft>
              <a:buClr>
                <a:srgbClr val="242729"/>
              </a:buClr>
              <a:buSzPts val="1800"/>
              <a:buFont typeface="Arial"/>
              <a:buChar char="●"/>
            </a:pPr>
            <a:r>
              <a:rPr lang="en">
                <a:solidFill>
                  <a:srgbClr val="242729"/>
                </a:solidFill>
                <a:highlight>
                  <a:srgbClr val="FFFFFF"/>
                </a:highlight>
                <a:latin typeface="Arial"/>
                <a:ea typeface="Arial"/>
                <a:cs typeface="Arial"/>
                <a:sym typeface="Arial"/>
              </a:rPr>
              <a:t>Tensorflow works with batches of images</a:t>
            </a:r>
            <a:endParaRPr>
              <a:solidFill>
                <a:srgbClr val="242729"/>
              </a:solidFill>
              <a:highlight>
                <a:srgbClr val="FFFFFF"/>
              </a:highlight>
              <a:latin typeface="Arial"/>
              <a:ea typeface="Arial"/>
              <a:cs typeface="Arial"/>
              <a:sym typeface="Arial"/>
            </a:endParaRPr>
          </a:p>
          <a:p>
            <a:pPr indent="-342900" lvl="0" marL="457200" rtl="0" algn="l">
              <a:spcBef>
                <a:spcPts val="0"/>
              </a:spcBef>
              <a:spcAft>
                <a:spcPts val="0"/>
              </a:spcAft>
              <a:buClr>
                <a:srgbClr val="242729"/>
              </a:buClr>
              <a:buSzPts val="1800"/>
              <a:buFont typeface="Arial"/>
              <a:buChar char="●"/>
            </a:pPr>
            <a:r>
              <a:rPr lang="en">
                <a:solidFill>
                  <a:srgbClr val="242729"/>
                </a:solidFill>
                <a:highlight>
                  <a:srgbClr val="FFFFFF"/>
                </a:highlight>
                <a:latin typeface="Arial"/>
                <a:ea typeface="Arial"/>
                <a:cs typeface="Arial"/>
                <a:sym typeface="Arial"/>
              </a:rPr>
              <a:t>Accepts a batch of images each with shape </a:t>
            </a:r>
            <a:r>
              <a:rPr lang="en">
                <a:solidFill>
                  <a:srgbClr val="242729"/>
                </a:solidFill>
                <a:highlight>
                  <a:srgbClr val="EFF0F1"/>
                </a:highlight>
                <a:latin typeface="Arial"/>
                <a:ea typeface="Arial"/>
                <a:cs typeface="Arial"/>
                <a:sym typeface="Arial"/>
              </a:rPr>
              <a:t>inputSize x inputSize x color_depth</a:t>
            </a:r>
            <a:r>
              <a:rPr lang="en">
                <a:solidFill>
                  <a:srgbClr val="242729"/>
                </a:solidFill>
                <a:highlight>
                  <a:srgbClr val="FFFFFF"/>
                </a:highlight>
                <a:latin typeface="Arial"/>
                <a:ea typeface="Arial"/>
                <a:cs typeface="Arial"/>
                <a:sym typeface="Arial"/>
              </a:rPr>
              <a:t>.</a:t>
            </a:r>
            <a:endParaRPr>
              <a:solidFill>
                <a:srgbClr val="242729"/>
              </a:solidFill>
              <a:highlight>
                <a:srgbClr val="FFFFFF"/>
              </a:highlight>
              <a:latin typeface="Arial"/>
              <a:ea typeface="Arial"/>
              <a:cs typeface="Arial"/>
              <a:sym typeface="Arial"/>
            </a:endParaRPr>
          </a:p>
          <a:p>
            <a:pPr indent="-342900" lvl="0" marL="457200" rtl="0" algn="l">
              <a:spcBef>
                <a:spcPts val="0"/>
              </a:spcBef>
              <a:spcAft>
                <a:spcPts val="0"/>
              </a:spcAft>
              <a:buClr>
                <a:srgbClr val="242729"/>
              </a:buClr>
              <a:buSzPts val="1800"/>
              <a:buFont typeface="Arial"/>
              <a:buChar char="●"/>
            </a:pPr>
            <a:r>
              <a:rPr lang="en">
                <a:solidFill>
                  <a:srgbClr val="242729"/>
                </a:solidFill>
                <a:highlight>
                  <a:srgbClr val="FFFFFF"/>
                </a:highlight>
                <a:latin typeface="Arial"/>
                <a:ea typeface="Arial"/>
                <a:cs typeface="Arial"/>
                <a:sym typeface="Arial"/>
              </a:rPr>
              <a:t>Effectively, </a:t>
            </a:r>
            <a:r>
              <a:rPr lang="en">
                <a:solidFill>
                  <a:srgbClr val="242729"/>
                </a:solidFill>
                <a:highlight>
                  <a:srgbClr val="EFF0F1"/>
                </a:highlight>
                <a:latin typeface="Arial"/>
                <a:ea typeface="Arial"/>
                <a:cs typeface="Arial"/>
                <a:sym typeface="Arial"/>
              </a:rPr>
              <a:t>[None, inputSize, inputSize, 3]</a:t>
            </a:r>
            <a:r>
              <a:rPr lang="en">
                <a:solidFill>
                  <a:srgbClr val="242729"/>
                </a:solidFill>
                <a:highlight>
                  <a:srgbClr val="FFFFFF"/>
                </a:highlight>
                <a:latin typeface="Arial"/>
                <a:ea typeface="Arial"/>
                <a:cs typeface="Arial"/>
                <a:sym typeface="Arial"/>
              </a:rPr>
              <a:t> . Where </a:t>
            </a:r>
            <a:r>
              <a:rPr lang="en">
                <a:solidFill>
                  <a:srgbClr val="242729"/>
                </a:solidFill>
                <a:highlight>
                  <a:srgbClr val="EFF0F1"/>
                </a:highlight>
                <a:latin typeface="Arial"/>
                <a:ea typeface="Arial"/>
                <a:cs typeface="Arial"/>
                <a:sym typeface="Arial"/>
              </a:rPr>
              <a:t>None</a:t>
            </a:r>
            <a:r>
              <a:rPr lang="en">
                <a:solidFill>
                  <a:srgbClr val="242729"/>
                </a:solidFill>
                <a:highlight>
                  <a:srgbClr val="FFFFFF"/>
                </a:highlight>
                <a:latin typeface="Arial"/>
                <a:ea typeface="Arial"/>
                <a:cs typeface="Arial"/>
                <a:sym typeface="Arial"/>
              </a:rPr>
              <a:t> means every value from 1 to infinity.</a:t>
            </a:r>
            <a:endParaRPr>
              <a:solidFill>
                <a:srgbClr val="242729"/>
              </a:solidFill>
              <a:highlight>
                <a:srgbClr val="FFFFFF"/>
              </a:highlight>
              <a:latin typeface="Arial"/>
              <a:ea typeface="Arial"/>
              <a:cs typeface="Arial"/>
              <a:sym typeface="Arial"/>
            </a:endParaRPr>
          </a:p>
          <a:p>
            <a:pPr indent="-342900" lvl="0" marL="457200" rtl="0" algn="l">
              <a:spcBef>
                <a:spcPts val="0"/>
              </a:spcBef>
              <a:spcAft>
                <a:spcPts val="0"/>
              </a:spcAft>
              <a:buClr>
                <a:srgbClr val="242729"/>
              </a:buClr>
              <a:buSzPts val="1800"/>
              <a:buFont typeface="Arial"/>
              <a:buChar char="●"/>
            </a:pPr>
            <a:r>
              <a:rPr lang="en">
                <a:solidFill>
                  <a:srgbClr val="242729"/>
                </a:solidFill>
                <a:highlight>
                  <a:srgbClr val="FFFFFF"/>
                </a:highlight>
                <a:latin typeface="Arial"/>
                <a:ea typeface="Arial"/>
                <a:cs typeface="Arial"/>
                <a:sym typeface="Arial"/>
              </a:rPr>
              <a:t>The tensorflow network accepts batch of images and executes the predictions in parallel.</a:t>
            </a:r>
            <a:endParaRPr>
              <a:solidFill>
                <a:srgbClr val="242729"/>
              </a:solidFill>
              <a:highlight>
                <a:srgbClr val="FFFFFF"/>
              </a:highlight>
              <a:latin typeface="Arial"/>
              <a:ea typeface="Arial"/>
              <a:cs typeface="Arial"/>
              <a:sym typeface="Arial"/>
            </a:endParaRPr>
          </a:p>
          <a:p>
            <a:pPr indent="0" lvl="0" marL="0" rtl="0" algn="l">
              <a:spcBef>
                <a:spcPts val="11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6"/>
          <p:cNvSpPr txBox="1"/>
          <p:nvPr>
            <p:ph idx="1" type="body"/>
          </p:nvPr>
        </p:nvSpPr>
        <p:spPr>
          <a:xfrm>
            <a:off x="265850" y="101925"/>
            <a:ext cx="82791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729"/>
              </a:buClr>
              <a:buSzPts val="1800"/>
              <a:buFont typeface="Arial"/>
              <a:buChar char="●"/>
            </a:pPr>
            <a:r>
              <a:rPr lang="en">
                <a:solidFill>
                  <a:srgbClr val="242729"/>
                </a:solidFill>
                <a:latin typeface="Arial"/>
                <a:ea typeface="Arial"/>
                <a:cs typeface="Arial"/>
                <a:sym typeface="Arial"/>
              </a:rPr>
              <a:t>Color images</a:t>
            </a:r>
            <a:endParaRPr>
              <a:solidFill>
                <a:srgbClr val="242729"/>
              </a:solidFill>
              <a:latin typeface="Arial"/>
              <a:ea typeface="Arial"/>
              <a:cs typeface="Arial"/>
              <a:sym typeface="Arial"/>
            </a:endParaRPr>
          </a:p>
          <a:p>
            <a:pPr indent="-317500" lvl="1" marL="914400" rtl="0" algn="l">
              <a:spcBef>
                <a:spcPts val="0"/>
              </a:spcBef>
              <a:spcAft>
                <a:spcPts val="0"/>
              </a:spcAft>
              <a:buClr>
                <a:srgbClr val="242729"/>
              </a:buClr>
              <a:buSzPts val="1400"/>
              <a:buFont typeface="Arial"/>
              <a:buChar char="○"/>
            </a:pPr>
            <a:r>
              <a:rPr lang="en">
                <a:solidFill>
                  <a:srgbClr val="242729"/>
                </a:solidFill>
                <a:latin typeface="Arial"/>
                <a:ea typeface="Arial"/>
                <a:cs typeface="Arial"/>
                <a:sym typeface="Arial"/>
              </a:rPr>
              <a:t>Depth depends on </a:t>
            </a:r>
            <a:r>
              <a:rPr lang="en" sz="1500">
                <a:solidFill>
                  <a:srgbClr val="111111"/>
                </a:solidFill>
                <a:latin typeface="Arial"/>
                <a:ea typeface="Arial"/>
                <a:cs typeface="Arial"/>
                <a:sym typeface="Arial"/>
              </a:rPr>
              <a:t>resolution and encoding</a:t>
            </a:r>
            <a:endParaRPr sz="1500">
              <a:solidFill>
                <a:srgbClr val="111111"/>
              </a:solidFill>
              <a:latin typeface="Arial"/>
              <a:ea typeface="Arial"/>
              <a:cs typeface="Arial"/>
              <a:sym typeface="Arial"/>
            </a:endParaRPr>
          </a:p>
          <a:p>
            <a:pPr indent="-323850" lvl="1" marL="914400" rtl="0" algn="l">
              <a:spcBef>
                <a:spcPts val="0"/>
              </a:spcBef>
              <a:spcAft>
                <a:spcPts val="0"/>
              </a:spcAft>
              <a:buClr>
                <a:srgbClr val="111111"/>
              </a:buClr>
              <a:buSzPts val="1500"/>
              <a:buFont typeface="Arial"/>
              <a:buChar char="○"/>
            </a:pPr>
            <a:r>
              <a:rPr lang="en" sz="1500">
                <a:solidFill>
                  <a:srgbClr val="111111"/>
                </a:solidFill>
                <a:latin typeface="Arial"/>
                <a:ea typeface="Arial"/>
                <a:cs typeface="Arial"/>
                <a:sym typeface="Arial"/>
              </a:rPr>
              <a:t>JPG image would use RGB and so it would have a color depth of 3</a:t>
            </a:r>
            <a:br>
              <a:rPr lang="en" sz="1500">
                <a:solidFill>
                  <a:srgbClr val="111111"/>
                </a:solidFill>
                <a:latin typeface="Arial"/>
                <a:ea typeface="Arial"/>
                <a:cs typeface="Arial"/>
                <a:sym typeface="Arial"/>
              </a:rPr>
            </a:br>
            <a:endParaRPr sz="1500">
              <a:solidFill>
                <a:srgbClr val="111111"/>
              </a:solidFill>
              <a:latin typeface="Arial"/>
              <a:ea typeface="Arial"/>
              <a:cs typeface="Arial"/>
              <a:sym typeface="Arial"/>
            </a:endParaRPr>
          </a:p>
          <a:p>
            <a:pPr indent="-317500" lvl="0" marL="457200" rtl="0" algn="l">
              <a:spcBef>
                <a:spcPts val="0"/>
              </a:spcBef>
              <a:spcAft>
                <a:spcPts val="0"/>
              </a:spcAft>
              <a:buClr>
                <a:srgbClr val="242729"/>
              </a:buClr>
              <a:buSzPts val="1400"/>
              <a:buFont typeface="Arial"/>
              <a:buChar char="●"/>
            </a:pPr>
            <a:r>
              <a:rPr lang="en" sz="1400">
                <a:solidFill>
                  <a:srgbClr val="242729"/>
                </a:solidFill>
                <a:highlight>
                  <a:srgbClr val="FFFFFF"/>
                </a:highlight>
                <a:latin typeface="Arial"/>
                <a:ea typeface="Arial"/>
                <a:cs typeface="Arial"/>
                <a:sym typeface="Arial"/>
              </a:rPr>
              <a:t>Gray Scale images :</a:t>
            </a:r>
            <a:endParaRPr sz="1400">
              <a:solidFill>
                <a:srgbClr val="242729"/>
              </a:solidFill>
              <a:highlight>
                <a:srgbClr val="FFFFFF"/>
              </a:highlight>
              <a:latin typeface="Arial"/>
              <a:ea typeface="Arial"/>
              <a:cs typeface="Arial"/>
              <a:sym typeface="Arial"/>
            </a:endParaRPr>
          </a:p>
          <a:p>
            <a:pPr indent="-317500" lvl="1" marL="914400" rtl="0" algn="l">
              <a:spcBef>
                <a:spcPts val="0"/>
              </a:spcBef>
              <a:spcAft>
                <a:spcPts val="0"/>
              </a:spcAft>
              <a:buClr>
                <a:srgbClr val="242729"/>
              </a:buClr>
              <a:buSzPts val="1400"/>
              <a:buFont typeface="Arial"/>
              <a:buChar char="○"/>
            </a:pPr>
            <a:r>
              <a:rPr lang="en">
                <a:solidFill>
                  <a:srgbClr val="242729"/>
                </a:solidFill>
                <a:latin typeface="Arial"/>
                <a:ea typeface="Arial"/>
                <a:cs typeface="Arial"/>
                <a:sym typeface="Arial"/>
              </a:rPr>
              <a:t>Color_depth = 1</a:t>
            </a:r>
            <a:endParaRPr>
              <a:solidFill>
                <a:srgbClr val="242729"/>
              </a:solidFill>
              <a:latin typeface="Arial"/>
              <a:ea typeface="Arial"/>
              <a:cs typeface="Arial"/>
              <a:sym typeface="Arial"/>
            </a:endParaRPr>
          </a:p>
          <a:p>
            <a:pPr indent="0" lvl="0" marL="457200" rtl="0" algn="l">
              <a:spcBef>
                <a:spcPts val="1100"/>
              </a:spcBef>
              <a:spcAft>
                <a:spcPts val="0"/>
              </a:spcAft>
              <a:buNone/>
            </a:pPr>
            <a:r>
              <a:t/>
            </a:r>
            <a:endParaRPr sz="1500">
              <a:solidFill>
                <a:srgbClr val="111111"/>
              </a:solidFill>
              <a:latin typeface="Arial"/>
              <a:ea typeface="Arial"/>
              <a:cs typeface="Arial"/>
              <a:sym typeface="Arial"/>
            </a:endParaRPr>
          </a:p>
          <a:p>
            <a:pPr indent="0" lvl="0" marL="0" rtl="0" algn="l">
              <a:spcBef>
                <a:spcPts val="1100"/>
              </a:spcBef>
              <a:spcAft>
                <a:spcPts val="1600"/>
              </a:spcAft>
              <a:buNone/>
            </a:pPr>
            <a:r>
              <a:t/>
            </a:r>
            <a:endParaRPr/>
          </a:p>
        </p:txBody>
      </p:sp>
      <p:pic>
        <p:nvPicPr>
          <p:cNvPr id="214" name="Google Shape;214;p36"/>
          <p:cNvPicPr preferRelativeResize="0"/>
          <p:nvPr/>
        </p:nvPicPr>
        <p:blipFill>
          <a:blip r:embed="rId3">
            <a:alphaModFix/>
          </a:blip>
          <a:stretch>
            <a:fillRect/>
          </a:stretch>
        </p:blipFill>
        <p:spPr>
          <a:xfrm>
            <a:off x="311700" y="1905400"/>
            <a:ext cx="8520600" cy="3153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Videos</a:t>
            </a:r>
            <a:endParaRPr/>
          </a:p>
        </p:txBody>
      </p:sp>
      <p:sp>
        <p:nvSpPr>
          <p:cNvPr id="220" name="Google Shape;220;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lang="en" sz="1700">
                <a:solidFill>
                  <a:srgbClr val="000000"/>
                </a:solidFill>
                <a:latin typeface="Arial"/>
                <a:ea typeface="Arial"/>
                <a:cs typeface="Arial"/>
                <a:sym typeface="Arial"/>
              </a:rPr>
              <a:t>Modelled as a 4D tensor :- </a:t>
            </a:r>
            <a:r>
              <a:rPr lang="en" sz="1700">
                <a:solidFill>
                  <a:srgbClr val="000000"/>
                </a:solidFill>
                <a:latin typeface="Arial"/>
                <a:ea typeface="Arial"/>
                <a:cs typeface="Arial"/>
                <a:sym typeface="Arial"/>
              </a:rPr>
              <a:t>(</a:t>
            </a:r>
            <a:r>
              <a:rPr b="1" lang="en" sz="1700">
                <a:solidFill>
                  <a:srgbClr val="000000"/>
                </a:solidFill>
                <a:latin typeface="Arial"/>
                <a:ea typeface="Arial"/>
                <a:cs typeface="Arial"/>
                <a:sym typeface="Arial"/>
              </a:rPr>
              <a:t>no. of frames,width, height, color_depth</a:t>
            </a:r>
            <a:r>
              <a:rPr lang="en" sz="1700">
                <a:solidFill>
                  <a:srgbClr val="000000"/>
                </a:solidFill>
                <a:latin typeface="Arial"/>
                <a:ea typeface="Arial"/>
                <a:cs typeface="Arial"/>
                <a:sym typeface="Arial"/>
              </a:rPr>
              <a:t>)</a:t>
            </a:r>
            <a:br>
              <a:rPr lang="en" sz="1700">
                <a:solidFill>
                  <a:srgbClr val="000000"/>
                </a:solidFill>
                <a:latin typeface="Arial"/>
                <a:ea typeface="Arial"/>
                <a:cs typeface="Arial"/>
                <a:sym typeface="Arial"/>
              </a:rPr>
            </a:b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Char char="●"/>
            </a:pPr>
            <a:r>
              <a:rPr lang="en" sz="1700">
                <a:solidFill>
                  <a:srgbClr val="000000"/>
                </a:solidFill>
                <a:latin typeface="Arial"/>
                <a:ea typeface="Arial"/>
                <a:cs typeface="Arial"/>
                <a:sym typeface="Arial"/>
              </a:rPr>
              <a:t>Example :  5 minute video (60 seconds x 5 = 300), at 1080p HD (1920 pixels x 1080 pixels) at 15 sampled frames per second ( 300 seconds x 15 = 4500 frames), with a color depth of 3, we would store that a 4D tensor that looks like this:</a:t>
            </a:r>
            <a:endParaRPr sz="1700">
              <a:solidFill>
                <a:srgbClr val="000000"/>
              </a:solidFill>
              <a:latin typeface="Arial"/>
              <a:ea typeface="Arial"/>
              <a:cs typeface="Arial"/>
              <a:sym typeface="Arial"/>
            </a:endParaRPr>
          </a:p>
          <a:p>
            <a:pPr indent="-336550" lvl="1" marL="9144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(4500,1920,1080,3)</a:t>
            </a:r>
            <a:endParaRPr sz="1700">
              <a:solidFill>
                <a:srgbClr val="000000"/>
              </a:solidFill>
              <a:latin typeface="Arial"/>
              <a:ea typeface="Arial"/>
              <a:cs typeface="Arial"/>
              <a:sym typeface="Arial"/>
            </a:endParaRPr>
          </a:p>
          <a:p>
            <a:pPr indent="-336550" lvl="0" marL="457200" rtl="0" algn="l">
              <a:lnSpc>
                <a:spcPct val="160000"/>
              </a:lnSpc>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we had 10 videos just like that top one, we would have a 5D tensor of shape:</a:t>
            </a:r>
            <a:endParaRPr sz="1700">
              <a:solidFill>
                <a:srgbClr val="000000"/>
              </a:solidFill>
              <a:latin typeface="Arial"/>
              <a:ea typeface="Arial"/>
              <a:cs typeface="Arial"/>
              <a:sym typeface="Arial"/>
            </a:endParaRPr>
          </a:p>
          <a:p>
            <a:pPr indent="-336550" lvl="1" marL="9144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(10,4500,1920,1080,3)</a:t>
            </a:r>
            <a:endParaRPr sz="1700">
              <a:solidFill>
                <a:srgbClr val="000000"/>
              </a:solidFill>
              <a:latin typeface="Arial"/>
              <a:ea typeface="Arial"/>
              <a:cs typeface="Arial"/>
              <a:sym typeface="Arial"/>
            </a:endParaRPr>
          </a:p>
          <a:p>
            <a:pPr indent="0" lvl="0" marL="914400" rtl="0" algn="l">
              <a:spcBef>
                <a:spcPts val="1600"/>
              </a:spcBef>
              <a:spcAft>
                <a:spcPts val="1600"/>
              </a:spcAft>
              <a:buNone/>
            </a:pPr>
            <a:r>
              <a:t/>
            </a:r>
            <a:endParaRPr sz="1100">
              <a:solidFill>
                <a:srgbClr val="111111"/>
              </a:solidFill>
              <a:highlight>
                <a:srgbClr val="EEEEEE"/>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Modelling Signals as Tensors</a:t>
            </a:r>
            <a:endParaRPr/>
          </a:p>
          <a:p>
            <a:pPr indent="0" lvl="0" marL="0" rtl="0" algn="ctr">
              <a:spcBef>
                <a:spcPts val="0"/>
              </a:spcBef>
              <a:spcAft>
                <a:spcPts val="0"/>
              </a:spcAft>
              <a:buNone/>
            </a:pPr>
            <a:r>
              <a:t/>
            </a:r>
            <a:endParaRPr/>
          </a:p>
        </p:txBody>
      </p:sp>
      <p:pic>
        <p:nvPicPr>
          <p:cNvPr id="226" name="Google Shape;226;p38"/>
          <p:cNvPicPr preferRelativeResize="0"/>
          <p:nvPr/>
        </p:nvPicPr>
        <p:blipFill rotWithShape="1">
          <a:blip r:embed="rId3">
            <a:alphaModFix/>
          </a:blip>
          <a:srcRect b="0" l="0" r="0" t="4012"/>
          <a:stretch/>
        </p:blipFill>
        <p:spPr>
          <a:xfrm>
            <a:off x="2804325" y="2795575"/>
            <a:ext cx="3876675" cy="2212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idx="1" type="body"/>
          </p:nvPr>
        </p:nvSpPr>
        <p:spPr>
          <a:xfrm>
            <a:off x="311700" y="47125"/>
            <a:ext cx="8520600" cy="330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sz="1400">
                <a:latin typeface="Roboto"/>
                <a:ea typeface="Roboto"/>
                <a:cs typeface="Roboto"/>
                <a:sym typeface="Roboto"/>
              </a:rPr>
              <a:t>Can be modelled in </a:t>
            </a:r>
            <a:r>
              <a:rPr b="1" lang="en" sz="1400">
                <a:latin typeface="Roboto"/>
                <a:ea typeface="Roboto"/>
                <a:cs typeface="Roboto"/>
                <a:sym typeface="Roboto"/>
              </a:rPr>
              <a:t>3D tensors</a:t>
            </a:r>
            <a:endParaRPr b="1" sz="1400">
              <a:latin typeface="Roboto"/>
              <a:ea typeface="Roboto"/>
              <a:cs typeface="Roboto"/>
              <a:sym typeface="Roboto"/>
            </a:endParaRPr>
          </a:p>
        </p:txBody>
      </p:sp>
      <p:pic>
        <p:nvPicPr>
          <p:cNvPr id="232" name="Google Shape;232;p39"/>
          <p:cNvPicPr preferRelativeResize="0"/>
          <p:nvPr/>
        </p:nvPicPr>
        <p:blipFill rotWithShape="1">
          <a:blip r:embed="rId3">
            <a:alphaModFix/>
          </a:blip>
          <a:srcRect b="3995" l="0" r="0" t="5817"/>
          <a:stretch/>
        </p:blipFill>
        <p:spPr>
          <a:xfrm>
            <a:off x="608600" y="346275"/>
            <a:ext cx="3578850" cy="4638826"/>
          </a:xfrm>
          <a:prstGeom prst="rect">
            <a:avLst/>
          </a:prstGeom>
          <a:noFill/>
          <a:ln>
            <a:noFill/>
          </a:ln>
        </p:spPr>
      </p:pic>
      <p:pic>
        <p:nvPicPr>
          <p:cNvPr id="233" name="Google Shape;233;p39"/>
          <p:cNvPicPr preferRelativeResize="0"/>
          <p:nvPr/>
        </p:nvPicPr>
        <p:blipFill rotWithShape="1">
          <a:blip r:embed="rId4">
            <a:alphaModFix/>
          </a:blip>
          <a:srcRect b="4594" l="0" r="0" t="4430"/>
          <a:stretch/>
        </p:blipFill>
        <p:spPr>
          <a:xfrm>
            <a:off x="4173025" y="346275"/>
            <a:ext cx="4919500" cy="4679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159300" y="64025"/>
            <a:ext cx="8520600" cy="707400"/>
          </a:xfrm>
          <a:prstGeom prst="rect">
            <a:avLst/>
          </a:prstGeom>
        </p:spPr>
        <p:txBody>
          <a:bodyPr anchorCtr="0" anchor="t" bIns="91425" lIns="91425" spcFirstLastPara="1" rIns="91425" wrap="square" tIns="91425">
            <a:noAutofit/>
          </a:bodyPr>
          <a:lstStyle/>
          <a:p>
            <a:pPr indent="0" lvl="0" marL="76200" marR="76200" rtl="0" algn="l">
              <a:lnSpc>
                <a:spcPct val="133300"/>
              </a:lnSpc>
              <a:spcBef>
                <a:spcPts val="0"/>
              </a:spcBef>
              <a:spcAft>
                <a:spcPts val="0"/>
              </a:spcAft>
              <a:buNone/>
            </a:pPr>
            <a:r>
              <a:rPr b="0" lang="en" sz="2300">
                <a:solidFill>
                  <a:srgbClr val="E06666"/>
                </a:solidFill>
                <a:latin typeface="Roboto"/>
                <a:ea typeface="Roboto"/>
                <a:cs typeface="Roboto"/>
                <a:sym typeface="Roboto"/>
              </a:rPr>
              <a:t>Multidimensional Signal Processing</a:t>
            </a:r>
            <a:endParaRPr b="0" sz="2300">
              <a:solidFill>
                <a:srgbClr val="E06666"/>
              </a:solidFill>
              <a:latin typeface="Roboto"/>
              <a:ea typeface="Roboto"/>
              <a:cs typeface="Roboto"/>
              <a:sym typeface="Roboto"/>
            </a:endParaRPr>
          </a:p>
          <a:p>
            <a:pPr indent="0" lvl="0" marL="76200" marR="76200" rtl="0" algn="l">
              <a:lnSpc>
                <a:spcPct val="115000"/>
              </a:lnSpc>
              <a:spcBef>
                <a:spcPts val="700"/>
              </a:spcBef>
              <a:spcAft>
                <a:spcPts val="0"/>
              </a:spcAft>
              <a:buNone/>
            </a:pPr>
            <a:r>
              <a:t/>
            </a:r>
            <a:endParaRPr b="0" sz="1100">
              <a:solidFill>
                <a:srgbClr val="E06666"/>
              </a:solidFill>
              <a:latin typeface="Roboto"/>
              <a:ea typeface="Roboto"/>
              <a:cs typeface="Roboto"/>
              <a:sym typeface="Roboto"/>
            </a:endParaRPr>
          </a:p>
          <a:p>
            <a:pPr indent="0" lvl="0" marL="0" rtl="0" algn="l">
              <a:spcBef>
                <a:spcPts val="0"/>
              </a:spcBef>
              <a:spcAft>
                <a:spcPts val="0"/>
              </a:spcAft>
              <a:buNone/>
            </a:pPr>
            <a:r>
              <a:t/>
            </a:r>
            <a:endParaRPr>
              <a:solidFill>
                <a:srgbClr val="E06666"/>
              </a:solidFill>
              <a:latin typeface="Roboto"/>
              <a:ea typeface="Roboto"/>
              <a:cs typeface="Roboto"/>
              <a:sym typeface="Roboto"/>
            </a:endParaRPr>
          </a:p>
        </p:txBody>
      </p:sp>
      <p:sp>
        <p:nvSpPr>
          <p:cNvPr id="239" name="Google Shape;239;p40"/>
          <p:cNvSpPr txBox="1"/>
          <p:nvPr>
            <p:ph idx="1" type="body"/>
          </p:nvPr>
        </p:nvSpPr>
        <p:spPr>
          <a:xfrm>
            <a:off x="311700" y="1144500"/>
            <a:ext cx="3142500" cy="378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40"/>
          <p:cNvPicPr preferRelativeResize="0"/>
          <p:nvPr/>
        </p:nvPicPr>
        <p:blipFill>
          <a:blip r:embed="rId3">
            <a:alphaModFix/>
          </a:blip>
          <a:stretch>
            <a:fillRect/>
          </a:stretch>
        </p:blipFill>
        <p:spPr>
          <a:xfrm>
            <a:off x="1190850" y="557400"/>
            <a:ext cx="6832674" cy="4370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Modelling Text Data as Tensors</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a:t>
            </a:r>
            <a:endParaRPr/>
          </a:p>
          <a:p>
            <a:pPr indent="0" lvl="0" marL="0" rtl="0" algn="l">
              <a:spcBef>
                <a:spcPts val="0"/>
              </a:spcBef>
              <a:spcAft>
                <a:spcPts val="0"/>
              </a:spcAft>
              <a:buNone/>
            </a:pPr>
            <a:r>
              <a:t/>
            </a:r>
            <a:endParaRPr/>
          </a:p>
        </p:txBody>
      </p:sp>
      <p:sp>
        <p:nvSpPr>
          <p:cNvPr id="78" name="Google Shape;78;p15"/>
          <p:cNvSpPr txBox="1"/>
          <p:nvPr>
            <p:ph idx="1" type="body"/>
          </p:nvPr>
        </p:nvSpPr>
        <p:spPr>
          <a:xfrm>
            <a:off x="526675" y="1277475"/>
            <a:ext cx="8229300" cy="32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rgbClr val="4E4242"/>
                </a:solidFill>
                <a:highlight>
                  <a:srgbClr val="FFFFFF"/>
                </a:highlight>
                <a:latin typeface="Arial"/>
                <a:ea typeface="Arial"/>
                <a:cs typeface="Arial"/>
                <a:sym typeface="Arial"/>
              </a:rPr>
              <a:t>C++ </a:t>
            </a:r>
            <a:endParaRPr b="1" sz="1350">
              <a:solidFill>
                <a:srgbClr val="4E4242"/>
              </a:solidFill>
              <a:highlight>
                <a:srgbClr val="FFFFFF"/>
              </a:highlight>
              <a:latin typeface="Arial"/>
              <a:ea typeface="Arial"/>
              <a:cs typeface="Arial"/>
              <a:sym typeface="Arial"/>
            </a:endParaRPr>
          </a:p>
          <a:p>
            <a:pPr indent="0" lvl="0" marL="0" rtl="0" algn="l">
              <a:spcBef>
                <a:spcPts val="1600"/>
              </a:spcBef>
              <a:spcAft>
                <a:spcPts val="0"/>
              </a:spcAft>
              <a:buNone/>
            </a:pPr>
            <a:r>
              <a:rPr b="1" lang="en" sz="1350">
                <a:solidFill>
                  <a:srgbClr val="4E4242"/>
                </a:solidFill>
                <a:highlight>
                  <a:srgbClr val="FFFFFF"/>
                </a:highlight>
                <a:latin typeface="Arial"/>
                <a:ea typeface="Arial"/>
                <a:cs typeface="Arial"/>
                <a:sym typeface="Arial"/>
              </a:rPr>
              <a:t>Python</a:t>
            </a:r>
            <a:endParaRPr b="1" sz="1350">
              <a:solidFill>
                <a:srgbClr val="4E4242"/>
              </a:solidFill>
              <a:highlight>
                <a:srgbClr val="FFFFFF"/>
              </a:highlight>
              <a:latin typeface="Arial"/>
              <a:ea typeface="Arial"/>
              <a:cs typeface="Arial"/>
              <a:sym typeface="Arial"/>
            </a:endParaRPr>
          </a:p>
          <a:p>
            <a:pPr indent="-314325" lvl="0" marL="457200" rtl="0" algn="l">
              <a:spcBef>
                <a:spcPts val="1600"/>
              </a:spcBef>
              <a:spcAft>
                <a:spcPts val="0"/>
              </a:spcAft>
              <a:buClr>
                <a:srgbClr val="4E4242"/>
              </a:buClr>
              <a:buSzPts val="1350"/>
              <a:buFont typeface="Arial"/>
              <a:buChar char="●"/>
            </a:pPr>
            <a:r>
              <a:rPr lang="en" sz="1350">
                <a:solidFill>
                  <a:srgbClr val="4E4242"/>
                </a:solidFill>
                <a:highlight>
                  <a:srgbClr val="FFFFFF"/>
                </a:highlight>
                <a:latin typeface="Arial"/>
                <a:ea typeface="Arial"/>
                <a:cs typeface="Arial"/>
                <a:sym typeface="Arial"/>
              </a:rPr>
              <a:t>directs traffic between the pieces</a:t>
            </a:r>
            <a:endParaRPr sz="1350">
              <a:solidFill>
                <a:srgbClr val="4E4242"/>
              </a:solidFill>
              <a:highlight>
                <a:srgbClr val="FFFFFF"/>
              </a:highlight>
              <a:latin typeface="Arial"/>
              <a:ea typeface="Arial"/>
              <a:cs typeface="Arial"/>
              <a:sym typeface="Arial"/>
            </a:endParaRPr>
          </a:p>
          <a:p>
            <a:pPr indent="-314325" lvl="0" marL="457200" rtl="0" algn="l">
              <a:spcBef>
                <a:spcPts val="0"/>
              </a:spcBef>
              <a:spcAft>
                <a:spcPts val="0"/>
              </a:spcAft>
              <a:buClr>
                <a:srgbClr val="4E4242"/>
              </a:buClr>
              <a:buSzPts val="1350"/>
              <a:buFont typeface="Arial"/>
              <a:buChar char="●"/>
            </a:pPr>
            <a:r>
              <a:rPr lang="en" sz="1350">
                <a:solidFill>
                  <a:srgbClr val="4E4242"/>
                </a:solidFill>
                <a:highlight>
                  <a:srgbClr val="FFFFFF"/>
                </a:highlight>
                <a:latin typeface="Arial"/>
                <a:ea typeface="Arial"/>
                <a:cs typeface="Arial"/>
                <a:sym typeface="Arial"/>
              </a:rPr>
              <a:t>provides high-level programming abstractions to hook them together.</a:t>
            </a:r>
            <a:endParaRPr sz="1350">
              <a:solidFill>
                <a:srgbClr val="4E424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350">
              <a:solidFill>
                <a:srgbClr val="4E4242"/>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2"/>
          <p:cNvSpPr txBox="1"/>
          <p:nvPr>
            <p:ph idx="1" type="body"/>
          </p:nvPr>
        </p:nvSpPr>
        <p:spPr>
          <a:xfrm>
            <a:off x="247550" y="344525"/>
            <a:ext cx="8584800" cy="4224600"/>
          </a:xfrm>
          <a:prstGeom prst="rect">
            <a:avLst/>
          </a:prstGeom>
        </p:spPr>
        <p:txBody>
          <a:bodyPr anchorCtr="0" anchor="t" bIns="91425" lIns="91425" spcFirstLastPara="1" rIns="91425" wrap="square" tIns="91425">
            <a:noAutofit/>
          </a:bodyPr>
          <a:lstStyle/>
          <a:p>
            <a:pPr indent="-342900" lvl="0" marL="457200" rtl="0" algn="l">
              <a:lnSpc>
                <a:spcPct val="160000"/>
              </a:lnSpc>
              <a:spcBef>
                <a:spcPts val="2600"/>
              </a:spcBef>
              <a:spcAft>
                <a:spcPts val="0"/>
              </a:spcAft>
              <a:buClr>
                <a:srgbClr val="111111"/>
              </a:buClr>
              <a:buSzPts val="1800"/>
              <a:buFont typeface="Arial"/>
              <a:buChar char="●"/>
            </a:pPr>
            <a:r>
              <a:rPr lang="en">
                <a:solidFill>
                  <a:srgbClr val="111111"/>
                </a:solidFill>
                <a:latin typeface="Arial"/>
                <a:ea typeface="Arial"/>
                <a:cs typeface="Arial"/>
                <a:sym typeface="Arial"/>
              </a:rPr>
              <a:t>store text data in a 3D tensor </a:t>
            </a:r>
            <a:endParaRPr>
              <a:solidFill>
                <a:srgbClr val="111111"/>
              </a:solidFill>
              <a:latin typeface="Arial"/>
              <a:ea typeface="Arial"/>
              <a:cs typeface="Arial"/>
              <a:sym typeface="Arial"/>
            </a:endParaRPr>
          </a:p>
          <a:p>
            <a:pPr indent="-342900" lvl="0" marL="457200" rtl="0" algn="l">
              <a:lnSpc>
                <a:spcPct val="160000"/>
              </a:lnSpc>
              <a:spcBef>
                <a:spcPts val="0"/>
              </a:spcBef>
              <a:spcAft>
                <a:spcPts val="0"/>
              </a:spcAft>
              <a:buClr>
                <a:srgbClr val="111111"/>
              </a:buClr>
              <a:buSzPts val="1800"/>
              <a:buFont typeface="Arial"/>
              <a:buChar char="●"/>
            </a:pPr>
            <a:r>
              <a:rPr lang="en">
                <a:solidFill>
                  <a:srgbClr val="111111"/>
                </a:solidFill>
                <a:latin typeface="Arial"/>
                <a:ea typeface="Arial"/>
                <a:cs typeface="Arial"/>
                <a:sym typeface="Arial"/>
              </a:rPr>
              <a:t>Example:- tweets</a:t>
            </a:r>
            <a:endParaRPr>
              <a:solidFill>
                <a:srgbClr val="111111"/>
              </a:solidFill>
              <a:latin typeface="Arial"/>
              <a:ea typeface="Arial"/>
              <a:cs typeface="Arial"/>
              <a:sym typeface="Arial"/>
            </a:endParaRPr>
          </a:p>
          <a:p>
            <a:pPr indent="-342900" lvl="0" marL="457200" rtl="0" algn="l">
              <a:lnSpc>
                <a:spcPct val="160000"/>
              </a:lnSpc>
              <a:spcBef>
                <a:spcPts val="0"/>
              </a:spcBef>
              <a:spcAft>
                <a:spcPts val="0"/>
              </a:spcAft>
              <a:buClr>
                <a:srgbClr val="111111"/>
              </a:buClr>
              <a:buSzPts val="1800"/>
              <a:buFont typeface="Arial"/>
              <a:buChar char="●"/>
            </a:pPr>
            <a:r>
              <a:rPr lang="en">
                <a:solidFill>
                  <a:srgbClr val="111111"/>
                </a:solidFill>
                <a:latin typeface="Arial"/>
                <a:ea typeface="Arial"/>
                <a:cs typeface="Arial"/>
                <a:sym typeface="Arial"/>
              </a:rPr>
              <a:t>Tweets are 140 characters. the first 128 characters are the based on ASCII. A single tweet could be encapsulated as a 2D vector of shape (140,128)</a:t>
            </a:r>
            <a:endParaRPr>
              <a:solidFill>
                <a:srgbClr val="111111"/>
              </a:solidFill>
              <a:latin typeface="Arial"/>
              <a:ea typeface="Arial"/>
              <a:cs typeface="Arial"/>
              <a:sym typeface="Arial"/>
            </a:endParaRPr>
          </a:p>
          <a:p>
            <a:pPr indent="-342900" lvl="0" marL="457200" rtl="0" algn="l">
              <a:lnSpc>
                <a:spcPct val="160000"/>
              </a:lnSpc>
              <a:spcBef>
                <a:spcPts val="0"/>
              </a:spcBef>
              <a:spcAft>
                <a:spcPts val="0"/>
              </a:spcAft>
              <a:buClr>
                <a:srgbClr val="111111"/>
              </a:buClr>
              <a:buSzPts val="1800"/>
              <a:buFont typeface="Arial"/>
              <a:buChar char="●"/>
            </a:pPr>
            <a:r>
              <a:rPr lang="en">
                <a:solidFill>
                  <a:srgbClr val="111111"/>
                </a:solidFill>
                <a:latin typeface="Arial"/>
                <a:ea typeface="Arial"/>
                <a:cs typeface="Arial"/>
                <a:sym typeface="Arial"/>
              </a:rPr>
              <a:t>Collection of Tweets :- </a:t>
            </a:r>
            <a:r>
              <a:rPr lang="en">
                <a:solidFill>
                  <a:srgbClr val="111111"/>
                </a:solidFill>
                <a:highlight>
                  <a:srgbClr val="EEEEEE"/>
                </a:highlight>
                <a:latin typeface="Arial"/>
                <a:ea typeface="Arial"/>
                <a:cs typeface="Arial"/>
                <a:sym typeface="Arial"/>
              </a:rPr>
              <a:t>(number_of_tweets_captured, tweet, character)</a:t>
            </a:r>
            <a:endParaRPr>
              <a:solidFill>
                <a:srgbClr val="111111"/>
              </a:solidFill>
              <a:latin typeface="Arial"/>
              <a:ea typeface="Arial"/>
              <a:cs typeface="Arial"/>
              <a:sym typeface="Arial"/>
            </a:endParaRPr>
          </a:p>
          <a:p>
            <a:pPr indent="-342900" lvl="0" marL="457200" rtl="0" algn="l">
              <a:lnSpc>
                <a:spcPct val="160000"/>
              </a:lnSpc>
              <a:spcBef>
                <a:spcPts val="0"/>
              </a:spcBef>
              <a:spcAft>
                <a:spcPts val="0"/>
              </a:spcAft>
              <a:buClr>
                <a:srgbClr val="111111"/>
              </a:buClr>
              <a:buSzPts val="1800"/>
              <a:buFont typeface="Arial"/>
              <a:buChar char="●"/>
            </a:pPr>
            <a:r>
              <a:rPr lang="en">
                <a:solidFill>
                  <a:srgbClr val="111111"/>
                </a:solidFill>
                <a:latin typeface="Arial"/>
                <a:ea typeface="Arial"/>
                <a:cs typeface="Arial"/>
                <a:sym typeface="Arial"/>
              </a:rPr>
              <a:t>If we downloaded 1 million tweets we would store that as 3D tensor of :- </a:t>
            </a:r>
            <a:r>
              <a:rPr lang="en">
                <a:solidFill>
                  <a:srgbClr val="111111"/>
                </a:solidFill>
                <a:highlight>
                  <a:srgbClr val="EEEEEE"/>
                </a:highlight>
                <a:latin typeface="Arial"/>
                <a:ea typeface="Arial"/>
                <a:cs typeface="Arial"/>
                <a:sym typeface="Arial"/>
              </a:rPr>
              <a:t>(1000000,140,128)</a:t>
            </a:r>
            <a:endParaRPr>
              <a:solidFill>
                <a:srgbClr val="111111"/>
              </a:solidFill>
              <a:highlight>
                <a:srgbClr val="EEEEEE"/>
              </a:highlight>
              <a:latin typeface="Arial"/>
              <a:ea typeface="Arial"/>
              <a:cs typeface="Arial"/>
              <a:sym typeface="Arial"/>
            </a:endParaRPr>
          </a:p>
          <a:p>
            <a:pPr indent="0" lvl="0" marL="0" rtl="0" algn="l">
              <a:lnSpc>
                <a:spcPct val="160000"/>
              </a:lnSpc>
              <a:spcBef>
                <a:spcPts val="2600"/>
              </a:spcBef>
              <a:spcAft>
                <a:spcPts val="0"/>
              </a:spcAft>
              <a:buNone/>
            </a:pPr>
            <a:r>
              <a:t/>
            </a:r>
            <a:endParaRPr>
              <a:solidFill>
                <a:srgbClr val="111111"/>
              </a:solidFill>
              <a:highlight>
                <a:srgbClr val="EEEEEE"/>
              </a:highlight>
              <a:latin typeface="Arial"/>
              <a:ea typeface="Arial"/>
              <a:cs typeface="Arial"/>
              <a:sym typeface="Arial"/>
            </a:endParaRPr>
          </a:p>
          <a:p>
            <a:pPr indent="0" lvl="0" marL="0" rtl="0" algn="l">
              <a:spcBef>
                <a:spcPts val="2600"/>
              </a:spcBef>
              <a:spcAft>
                <a:spcPts val="1600"/>
              </a:spcAft>
              <a:buNone/>
            </a:pPr>
            <a:r>
              <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Other Data Structures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Ragged Tensors </a:t>
            </a:r>
            <a:endParaRPr/>
          </a:p>
        </p:txBody>
      </p:sp>
      <p:sp>
        <p:nvSpPr>
          <p:cNvPr id="261" name="Google Shape;261;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Used to store and process non-uniform shaped data</a:t>
            </a:r>
            <a:endParaRPr sz="1400">
              <a:solidFill>
                <a:srgbClr val="000000"/>
              </a:solidFill>
              <a:latin typeface="Roboto"/>
              <a:ea typeface="Roboto"/>
              <a:cs typeface="Roboto"/>
              <a:sym typeface="Roboto"/>
            </a:endParaRPr>
          </a:p>
          <a:p>
            <a:pPr indent="-317500" lvl="0" marL="457200" rtl="0" algn="l">
              <a:spcBef>
                <a:spcPts val="0"/>
              </a:spcBef>
              <a:spcAft>
                <a:spcPts val="0"/>
              </a:spcAft>
              <a:buClr>
                <a:srgbClr val="000000"/>
              </a:buClr>
              <a:buSzPts val="1400"/>
              <a:buFont typeface="Roboto"/>
              <a:buChar char="●"/>
            </a:pPr>
            <a:r>
              <a:rPr lang="en" sz="1400">
                <a:solidFill>
                  <a:srgbClr val="000000"/>
                </a:solidFill>
                <a:highlight>
                  <a:srgbClr val="FFFFFF"/>
                </a:highlight>
                <a:latin typeface="Roboto"/>
                <a:ea typeface="Roboto"/>
                <a:cs typeface="Roboto"/>
                <a:sym typeface="Roboto"/>
              </a:rPr>
              <a:t>TensorFlow equivalent of nested variable-length lists</a:t>
            </a:r>
            <a:endParaRPr sz="1400">
              <a:solidFill>
                <a:srgbClr val="000000"/>
              </a:solidFill>
              <a:latin typeface="Roboto"/>
              <a:ea typeface="Roboto"/>
              <a:cs typeface="Roboto"/>
              <a:sym typeface="Roboto"/>
            </a:endParaRPr>
          </a:p>
          <a:p>
            <a:pPr indent="-317500" lvl="0" marL="457200" rtl="0" algn="l">
              <a:spcBef>
                <a:spcPts val="0"/>
              </a:spcBef>
              <a:spcAft>
                <a:spcPts val="0"/>
              </a:spcAft>
              <a:buClr>
                <a:srgbClr val="000000"/>
              </a:buClr>
              <a:buSzPts val="1400"/>
              <a:buChar char="●"/>
            </a:pPr>
            <a:r>
              <a:rPr lang="en" sz="1400">
                <a:solidFill>
                  <a:srgbClr val="000000"/>
                </a:solidFill>
                <a:latin typeface="Roboto"/>
                <a:ea typeface="Roboto"/>
                <a:cs typeface="Roboto"/>
                <a:sym typeface="Roboto"/>
              </a:rPr>
              <a:t>Example: </a:t>
            </a:r>
            <a:r>
              <a:rPr lang="en" sz="1400">
                <a:solidFill>
                  <a:srgbClr val="000000"/>
                </a:solidFill>
                <a:highlight>
                  <a:srgbClr val="FFFFFF"/>
                </a:highlight>
                <a:latin typeface="Roboto"/>
                <a:ea typeface="Roboto"/>
                <a:cs typeface="Roboto"/>
                <a:sym typeface="Roboto"/>
              </a:rPr>
              <a:t>text documents that are subdivided into sections, paragraphs, sentences, and words</a:t>
            </a:r>
            <a:endParaRPr sz="1400">
              <a:solidFill>
                <a:srgbClr val="000000"/>
              </a:solidFill>
              <a:highlight>
                <a:srgbClr val="FFFFFF"/>
              </a:highlight>
              <a:latin typeface="Roboto"/>
              <a:ea typeface="Roboto"/>
              <a:cs typeface="Roboto"/>
              <a:sym typeface="Roboto"/>
            </a:endParaRPr>
          </a:p>
          <a:p>
            <a:pPr indent="0" lvl="0" marL="457200" rtl="0" algn="l">
              <a:spcBef>
                <a:spcPts val="1600"/>
              </a:spcBef>
              <a:spcAft>
                <a:spcPts val="1600"/>
              </a:spcAft>
              <a:buNone/>
            </a:pPr>
            <a:r>
              <a:t/>
            </a:r>
            <a:endParaRPr sz="1400">
              <a:solidFill>
                <a:srgbClr val="000000"/>
              </a:solidFill>
              <a:latin typeface="Roboto"/>
              <a:ea typeface="Roboto"/>
              <a:cs typeface="Roboto"/>
              <a:sym typeface="Roboto"/>
            </a:endParaRPr>
          </a:p>
        </p:txBody>
      </p:sp>
      <p:pic>
        <p:nvPicPr>
          <p:cNvPr id="262" name="Google Shape;262;p44"/>
          <p:cNvPicPr preferRelativeResize="0"/>
          <p:nvPr/>
        </p:nvPicPr>
        <p:blipFill>
          <a:blip r:embed="rId3">
            <a:alphaModFix/>
          </a:blip>
          <a:stretch>
            <a:fillRect/>
          </a:stretch>
        </p:blipFill>
        <p:spPr>
          <a:xfrm>
            <a:off x="495100" y="3057878"/>
            <a:ext cx="8234350" cy="11885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Ease of </a:t>
            </a:r>
            <a:r>
              <a:rPr lang="en"/>
              <a:t>Operations</a:t>
            </a:r>
            <a:r>
              <a:rPr lang="en"/>
              <a:t> </a:t>
            </a:r>
            <a:endParaRPr/>
          </a:p>
        </p:txBody>
      </p:sp>
      <p:sp>
        <p:nvSpPr>
          <p:cNvPr id="268" name="Google Shape;268;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Concatenation is eased with use of ragged tensor</a:t>
            </a:r>
            <a:endParaRPr/>
          </a:p>
        </p:txBody>
      </p:sp>
      <p:pic>
        <p:nvPicPr>
          <p:cNvPr id="269" name="Google Shape;269;p45"/>
          <p:cNvPicPr preferRelativeResize="0"/>
          <p:nvPr/>
        </p:nvPicPr>
        <p:blipFill>
          <a:blip r:embed="rId3">
            <a:alphaModFix/>
          </a:blip>
          <a:stretch>
            <a:fillRect/>
          </a:stretch>
        </p:blipFill>
        <p:spPr>
          <a:xfrm>
            <a:off x="704388" y="3108788"/>
            <a:ext cx="7458075" cy="942975"/>
          </a:xfrm>
          <a:prstGeom prst="rect">
            <a:avLst/>
          </a:prstGeom>
          <a:noFill/>
          <a:ln>
            <a:noFill/>
          </a:ln>
        </p:spPr>
      </p:pic>
      <p:pic>
        <p:nvPicPr>
          <p:cNvPr id="270" name="Google Shape;270;p45"/>
          <p:cNvPicPr preferRelativeResize="0"/>
          <p:nvPr/>
        </p:nvPicPr>
        <p:blipFill>
          <a:blip r:embed="rId4">
            <a:alphaModFix/>
          </a:blip>
          <a:stretch>
            <a:fillRect/>
          </a:stretch>
        </p:blipFill>
        <p:spPr>
          <a:xfrm>
            <a:off x="761538" y="1941800"/>
            <a:ext cx="7400925" cy="838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276" name="Google Shape;276;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latin typeface="Roboto"/>
                <a:ea typeface="Roboto"/>
                <a:cs typeface="Roboto"/>
                <a:sym typeface="Roboto"/>
                <a:hlinkClick r:id="rId3"/>
              </a:rPr>
              <a:t>https://hackernoon.com/learning-ai-if-you-suck-at-math-p4-tensors-illustrated-with-cats-27f0002c9b32</a:t>
            </a:r>
            <a:endParaRPr sz="1400">
              <a:latin typeface="Roboto"/>
              <a:ea typeface="Roboto"/>
              <a:cs typeface="Roboto"/>
              <a:sym typeface="Roboto"/>
            </a:endParaRPr>
          </a:p>
          <a:p>
            <a:pPr indent="0" lvl="0" marL="0" rtl="0" algn="l">
              <a:spcBef>
                <a:spcPts val="1600"/>
              </a:spcBef>
              <a:spcAft>
                <a:spcPts val="0"/>
              </a:spcAft>
              <a:buNone/>
            </a:pPr>
            <a:r>
              <a:rPr lang="en" sz="1400" u="sng">
                <a:solidFill>
                  <a:schemeClr val="hlink"/>
                </a:solidFill>
                <a:latin typeface="Roboto"/>
                <a:ea typeface="Roboto"/>
                <a:cs typeface="Roboto"/>
                <a:sym typeface="Roboto"/>
                <a:hlinkClick r:id="rId4"/>
              </a:rPr>
              <a:t>https://stackoverflow.com/questions/44645849/what-is-the-shape-of-an-image-tensor-in-tensorflow</a:t>
            </a:r>
            <a:endParaRPr sz="1400">
              <a:latin typeface="Roboto"/>
              <a:ea typeface="Roboto"/>
              <a:cs typeface="Roboto"/>
              <a:sym typeface="Roboto"/>
            </a:endParaRPr>
          </a:p>
          <a:p>
            <a:pPr indent="0" lvl="0" marL="0" rtl="0" algn="l">
              <a:spcBef>
                <a:spcPts val="1600"/>
              </a:spcBef>
              <a:spcAft>
                <a:spcPts val="0"/>
              </a:spcAft>
              <a:buNone/>
            </a:pPr>
            <a:r>
              <a:rPr lang="en" sz="1400" u="sng">
                <a:solidFill>
                  <a:schemeClr val="hlink"/>
                </a:solidFill>
                <a:latin typeface="Roboto"/>
                <a:ea typeface="Roboto"/>
                <a:cs typeface="Roboto"/>
                <a:sym typeface="Roboto"/>
                <a:hlinkClick r:id="rId5"/>
              </a:rPr>
              <a:t>https://medium.com/tensorflow/introducing-ragged-tensors-ac301c31fd38</a:t>
            </a:r>
            <a:endParaRPr sz="1400">
              <a:latin typeface="Roboto"/>
              <a:ea typeface="Roboto"/>
              <a:cs typeface="Roboto"/>
              <a:sym typeface="Roboto"/>
            </a:endParaRPr>
          </a:p>
          <a:p>
            <a:pPr indent="0" lvl="0" marL="0" rtl="0" algn="l">
              <a:spcBef>
                <a:spcPts val="1600"/>
              </a:spcBef>
              <a:spcAft>
                <a:spcPts val="0"/>
              </a:spcAft>
              <a:buNone/>
            </a:pPr>
            <a:r>
              <a:rPr lang="en" sz="1400" u="sng">
                <a:solidFill>
                  <a:schemeClr val="hlink"/>
                </a:solidFill>
                <a:latin typeface="Roboto"/>
                <a:ea typeface="Roboto"/>
                <a:cs typeface="Roboto"/>
                <a:sym typeface="Roboto"/>
                <a:hlinkClick r:id="rId6"/>
              </a:rPr>
              <a:t>https://www.researchgate.net/publication/261483616_Non-homogeneous_spatial_filter_optimization_for_EEG-based_brain-computer_interfaces/figures?lo=1</a:t>
            </a:r>
            <a:endParaRPr sz="1400">
              <a:latin typeface="Roboto"/>
              <a:ea typeface="Roboto"/>
              <a:cs typeface="Roboto"/>
              <a:sym typeface="Roboto"/>
            </a:endParaRPr>
          </a:p>
          <a:p>
            <a:pPr indent="0" lvl="0" marL="0" rtl="0" algn="l">
              <a:spcBef>
                <a:spcPts val="1600"/>
              </a:spcBef>
              <a:spcAft>
                <a:spcPts val="0"/>
              </a:spcAft>
              <a:buNone/>
            </a:pPr>
            <a:r>
              <a:rPr lang="en" sz="1400" u="sng">
                <a:solidFill>
                  <a:schemeClr val="hlink"/>
                </a:solidFill>
                <a:latin typeface="Roboto"/>
                <a:ea typeface="Roboto"/>
                <a:cs typeface="Roboto"/>
                <a:sym typeface="Roboto"/>
                <a:hlinkClick r:id="rId7"/>
              </a:rPr>
              <a:t>http://www.cs.cmu.edu/~christos/TALKS/15-SIGMOD-tut/sigmod15-tut-note-part3.pdf</a:t>
            </a:r>
            <a:endParaRPr sz="1400">
              <a:latin typeface="Roboto"/>
              <a:ea typeface="Roboto"/>
              <a:cs typeface="Roboto"/>
              <a:sym typeface="Roboto"/>
            </a:endParaRPr>
          </a:p>
          <a:p>
            <a:pPr indent="0" lvl="0" marL="0" rtl="0" algn="l">
              <a:spcBef>
                <a:spcPts val="1600"/>
              </a:spcBef>
              <a:spcAft>
                <a:spcPts val="0"/>
              </a:spcAft>
              <a:buNone/>
            </a:pPr>
            <a:r>
              <a:rPr lang="en" sz="1400" u="sng">
                <a:solidFill>
                  <a:schemeClr val="hlink"/>
                </a:solidFill>
                <a:latin typeface="Roboto"/>
                <a:ea typeface="Roboto"/>
                <a:cs typeface="Roboto"/>
                <a:sym typeface="Roboto"/>
                <a:hlinkClick r:id="rId8"/>
              </a:rPr>
              <a:t>https://www.sciencedirect.com/topics/engineering/multidimensional-signal-processing</a:t>
            </a:r>
            <a:endParaRPr sz="1400">
              <a:latin typeface="Roboto"/>
              <a:ea typeface="Roboto"/>
              <a:cs typeface="Roboto"/>
              <a:sym typeface="Roboto"/>
            </a:endParaRPr>
          </a:p>
          <a:p>
            <a:pPr indent="0" lvl="0" marL="0" rtl="0" algn="l">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1600"/>
              </a:spcAft>
              <a:buNone/>
            </a:pPr>
            <a:r>
              <a:t/>
            </a:r>
            <a:endParaRPr sz="14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7"/>
          <p:cNvSpPr txBox="1"/>
          <p:nvPr>
            <p:ph type="title"/>
          </p:nvPr>
        </p:nvSpPr>
        <p:spPr>
          <a:xfrm>
            <a:off x="242300" y="13631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Neural Networks </a:t>
            </a:r>
            <a:endParaRPr/>
          </a:p>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 name="Google Shape;287;p4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288" name="Google Shape;288;p4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289" name="Google Shape;289;p48"/>
          <p:cNvCxnSpPr>
            <a:endCxn id="286"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290" name="Google Shape;290;p4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291" name="Google Shape;291;p4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292" name="Google Shape;292;p48"/>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293" name="Google Shape;293;p48"/>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294" name="Google Shape;294;p48"/>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295" name="Google Shape;295;p48"/>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296" name="Google Shape;296;p48"/>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
        <p:nvSpPr>
          <p:cNvPr id="297" name="Google Shape;297;p48"/>
          <p:cNvSpPr txBox="1"/>
          <p:nvPr/>
        </p:nvSpPr>
        <p:spPr>
          <a:xfrm>
            <a:off x="3763125" y="2763125"/>
            <a:ext cx="9879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Activation function</a:t>
            </a:r>
            <a:endParaRPr/>
          </a:p>
          <a:p>
            <a:pPr indent="0" lvl="0" marL="0" rtl="0" algn="l">
              <a:spcBef>
                <a:spcPts val="0"/>
              </a:spcBef>
              <a:spcAft>
                <a:spcPts val="0"/>
              </a:spcAft>
              <a:buNone/>
            </a:pPr>
            <a:r>
              <a:t/>
            </a:r>
            <a:endParaRPr/>
          </a:p>
        </p:txBody>
      </p:sp>
      <p:pic>
        <p:nvPicPr>
          <p:cNvPr id="298" name="Google Shape;298;p48"/>
          <p:cNvPicPr preferRelativeResize="0"/>
          <p:nvPr/>
        </p:nvPicPr>
        <p:blipFill>
          <a:blip r:embed="rId3">
            <a:alphaModFix/>
          </a:blip>
          <a:stretch>
            <a:fillRect/>
          </a:stretch>
        </p:blipFill>
        <p:spPr>
          <a:xfrm>
            <a:off x="4938250" y="332775"/>
            <a:ext cx="2124399" cy="1245775"/>
          </a:xfrm>
          <a:prstGeom prst="rect">
            <a:avLst/>
          </a:prstGeom>
          <a:noFill/>
          <a:ln>
            <a:noFill/>
          </a:ln>
        </p:spPr>
      </p:pic>
      <p:sp>
        <p:nvSpPr>
          <p:cNvPr id="299" name="Google Shape;299;p48"/>
          <p:cNvSpPr txBox="1"/>
          <p:nvPr/>
        </p:nvSpPr>
        <p:spPr>
          <a:xfrm>
            <a:off x="1742938" y="43990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300" name="Google Shape;300;p48"/>
          <p:cNvSpPr txBox="1"/>
          <p:nvPr/>
        </p:nvSpPr>
        <p:spPr>
          <a:xfrm rot="-1587940">
            <a:off x="2610942" y="3751675"/>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301" name="Google Shape;301;p48"/>
          <p:cNvCxnSpPr/>
          <p:nvPr/>
        </p:nvCxnSpPr>
        <p:spPr>
          <a:xfrm flipH="1">
            <a:off x="2467700" y="3823800"/>
            <a:ext cx="1614300" cy="828000"/>
          </a:xfrm>
          <a:prstGeom prst="straightConnector1">
            <a:avLst/>
          </a:prstGeom>
          <a:noFill/>
          <a:ln cap="flat" cmpd="sng" w="76200">
            <a:solidFill>
              <a:srgbClr val="595959"/>
            </a:solidFill>
            <a:prstDash val="solid"/>
            <a:round/>
            <a:headEnd len="med" w="med" type="none"/>
            <a:tailEnd len="med" w="med" type="none"/>
          </a:ln>
        </p:spPr>
      </p:cxnSp>
      <p:sp>
        <p:nvSpPr>
          <p:cNvPr id="302" name="Google Shape;302;p48"/>
          <p:cNvSpPr txBox="1"/>
          <p:nvPr/>
        </p:nvSpPr>
        <p:spPr>
          <a:xfrm>
            <a:off x="0" y="0"/>
            <a:ext cx="3371700" cy="13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600">
              <a:solidFill>
                <a:srgbClr val="EF6C00"/>
              </a:solidFill>
              <a:latin typeface="PT Sans Narrow"/>
              <a:ea typeface="PT Sans Narrow"/>
              <a:cs typeface="PT Sans Narrow"/>
              <a:sym typeface="PT Sans Narrow"/>
            </a:endParaRPr>
          </a:p>
        </p:txBody>
      </p:sp>
      <p:sp>
        <p:nvSpPr>
          <p:cNvPr id="303" name="Google Shape;303;p48"/>
          <p:cNvSpPr txBox="1"/>
          <p:nvPr/>
        </p:nvSpPr>
        <p:spPr>
          <a:xfrm>
            <a:off x="336350" y="721850"/>
            <a:ext cx="4023300" cy="968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95D46"/>
              </a:buClr>
              <a:buSzPts val="1800"/>
              <a:buFont typeface="Open Sans"/>
              <a:buChar char="●"/>
            </a:pPr>
            <a:r>
              <a:rPr b="1" lang="en" sz="1800">
                <a:solidFill>
                  <a:srgbClr val="695D46"/>
                </a:solidFill>
                <a:latin typeface="Open Sans"/>
                <a:ea typeface="Open Sans"/>
                <a:cs typeface="Open Sans"/>
                <a:sym typeface="Open Sans"/>
              </a:rPr>
              <a:t>Perceptron</a:t>
            </a:r>
            <a:r>
              <a:rPr lang="en" sz="1800">
                <a:solidFill>
                  <a:srgbClr val="695D46"/>
                </a:solidFill>
                <a:latin typeface="Open Sans"/>
                <a:ea typeface="Open Sans"/>
                <a:cs typeface="Open Sans"/>
                <a:sym typeface="Open Sans"/>
              </a:rPr>
              <a:t> :- simplest  model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Activation Function </a:t>
            </a:r>
            <a:endParaRPr/>
          </a:p>
        </p:txBody>
      </p:sp>
      <p:sp>
        <p:nvSpPr>
          <p:cNvPr id="309" name="Google Shape;309;p4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0" name="Google Shape;310;p4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 name="Google Shape;311;p4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312" name="Google Shape;312;p4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313" name="Google Shape;313;p49"/>
          <p:cNvCxnSpPr>
            <a:endCxn id="310"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314" name="Google Shape;314;p4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315" name="Google Shape;315;p4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316" name="Google Shape;316;p49"/>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317" name="Google Shape;317;p49"/>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318" name="Google Shape;318;p49"/>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319" name="Google Shape;319;p49"/>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320" name="Google Shape;320;p49"/>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
        <p:nvSpPr>
          <p:cNvPr id="321" name="Google Shape;321;p49"/>
          <p:cNvSpPr txBox="1"/>
          <p:nvPr/>
        </p:nvSpPr>
        <p:spPr>
          <a:xfrm>
            <a:off x="3763125" y="2763125"/>
            <a:ext cx="9879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Activation function</a:t>
            </a:r>
            <a:endParaRPr/>
          </a:p>
          <a:p>
            <a:pPr indent="0" lvl="0" marL="0" rtl="0" algn="l">
              <a:spcBef>
                <a:spcPts val="0"/>
              </a:spcBef>
              <a:spcAft>
                <a:spcPts val="0"/>
              </a:spcAft>
              <a:buNone/>
            </a:pPr>
            <a:r>
              <a:t/>
            </a:r>
            <a:endParaRPr/>
          </a:p>
        </p:txBody>
      </p:sp>
      <p:sp>
        <p:nvSpPr>
          <p:cNvPr id="322" name="Google Shape;322;p49"/>
          <p:cNvSpPr txBox="1"/>
          <p:nvPr/>
        </p:nvSpPr>
        <p:spPr>
          <a:xfrm>
            <a:off x="1742938" y="43990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323" name="Google Shape;323;p49"/>
          <p:cNvSpPr txBox="1"/>
          <p:nvPr/>
        </p:nvSpPr>
        <p:spPr>
          <a:xfrm rot="-1587940">
            <a:off x="2610942" y="3751675"/>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324" name="Google Shape;324;p49"/>
          <p:cNvCxnSpPr/>
          <p:nvPr/>
        </p:nvCxnSpPr>
        <p:spPr>
          <a:xfrm flipH="1">
            <a:off x="2467700" y="3823800"/>
            <a:ext cx="1614300" cy="828000"/>
          </a:xfrm>
          <a:prstGeom prst="straightConnector1">
            <a:avLst/>
          </a:prstGeom>
          <a:noFill/>
          <a:ln cap="flat" cmpd="sng" w="76200">
            <a:solidFill>
              <a:srgbClr val="595959"/>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28" name="Shape 328"/>
        <p:cNvGrpSpPr/>
        <p:nvPr/>
      </p:nvGrpSpPr>
      <p:grpSpPr>
        <a:xfrm>
          <a:off x="0" y="0"/>
          <a:ext cx="0" cy="0"/>
          <a:chOff x="0" y="0"/>
          <a:chExt cx="0" cy="0"/>
        </a:xfrm>
      </p:grpSpPr>
      <p:sp>
        <p:nvSpPr>
          <p:cNvPr id="329" name="Google Shape;329;p50"/>
          <p:cNvSpPr txBox="1"/>
          <p:nvPr>
            <p:ph idx="1" type="body"/>
          </p:nvPr>
        </p:nvSpPr>
        <p:spPr>
          <a:xfrm>
            <a:off x="299550" y="196750"/>
            <a:ext cx="8544900" cy="4330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04040"/>
              </a:buClr>
              <a:buSzPts val="1200"/>
              <a:buFont typeface="Arial"/>
              <a:buChar char="●"/>
            </a:pPr>
            <a:r>
              <a:rPr lang="en" sz="1200">
                <a:solidFill>
                  <a:srgbClr val="404040"/>
                </a:solidFill>
                <a:latin typeface="Arial"/>
                <a:ea typeface="Arial"/>
                <a:cs typeface="Arial"/>
                <a:sym typeface="Arial"/>
              </a:rPr>
              <a:t> Allow modelling complex non-linear relationships by modifying inputs with non-linear functions </a:t>
            </a:r>
            <a:br>
              <a:rPr lang="en" sz="1200">
                <a:solidFill>
                  <a:srgbClr val="404040"/>
                </a:solidFill>
                <a:latin typeface="Arial"/>
                <a:ea typeface="Arial"/>
                <a:cs typeface="Arial"/>
                <a:sym typeface="Arial"/>
              </a:rPr>
            </a:br>
            <a:endParaRPr sz="1200">
              <a:solidFill>
                <a:srgbClr val="404040"/>
              </a:solidFill>
              <a:latin typeface="Arial"/>
              <a:ea typeface="Arial"/>
              <a:cs typeface="Arial"/>
              <a:sym typeface="Arial"/>
            </a:endParaRPr>
          </a:p>
          <a:p>
            <a:pPr indent="-304800" lvl="0" marL="457200" rtl="0" algn="l">
              <a:spcBef>
                <a:spcPts val="0"/>
              </a:spcBef>
              <a:spcAft>
                <a:spcPts val="0"/>
              </a:spcAft>
              <a:buClr>
                <a:srgbClr val="404040"/>
              </a:buClr>
              <a:buSzPts val="1200"/>
              <a:buFont typeface="Arial"/>
              <a:buChar char="●"/>
            </a:pPr>
            <a:r>
              <a:rPr lang="en" sz="1200">
                <a:solidFill>
                  <a:srgbClr val="404040"/>
                </a:solidFill>
                <a:latin typeface="Arial"/>
                <a:ea typeface="Arial"/>
                <a:cs typeface="Arial"/>
                <a:sym typeface="Arial"/>
              </a:rPr>
              <a:t>Activation functions typically have the following properties:</a:t>
            </a:r>
            <a:endParaRPr sz="1200">
              <a:solidFill>
                <a:srgbClr val="404040"/>
              </a:solidFill>
              <a:latin typeface="Arial"/>
              <a:ea typeface="Arial"/>
              <a:cs typeface="Arial"/>
              <a:sym typeface="Arial"/>
            </a:endParaRPr>
          </a:p>
          <a:p>
            <a:pPr indent="-304800" lvl="0" marL="1143000" rtl="0" algn="l">
              <a:lnSpc>
                <a:spcPct val="100000"/>
              </a:lnSpc>
              <a:spcBef>
                <a:spcPts val="0"/>
              </a:spcBef>
              <a:spcAft>
                <a:spcPts val="0"/>
              </a:spcAft>
              <a:buClr>
                <a:srgbClr val="404040"/>
              </a:buClr>
              <a:buSzPts val="1200"/>
              <a:buFont typeface="Arial"/>
              <a:buChar char="●"/>
            </a:pPr>
            <a:r>
              <a:rPr b="1" lang="en" sz="1200">
                <a:solidFill>
                  <a:srgbClr val="404040"/>
                </a:solidFill>
                <a:latin typeface="Arial"/>
                <a:ea typeface="Arial"/>
                <a:cs typeface="Arial"/>
                <a:sym typeface="Arial"/>
              </a:rPr>
              <a:t>Non-linear</a:t>
            </a:r>
            <a:r>
              <a:rPr lang="en" sz="1200">
                <a:solidFill>
                  <a:srgbClr val="404040"/>
                </a:solidFill>
                <a:latin typeface="Arial"/>
                <a:ea typeface="Arial"/>
                <a:cs typeface="Arial"/>
                <a:sym typeface="Arial"/>
              </a:rPr>
              <a:t> </a:t>
            </a:r>
            <a:endParaRPr sz="1200">
              <a:solidFill>
                <a:srgbClr val="404040"/>
              </a:solidFill>
              <a:latin typeface="Arial"/>
              <a:ea typeface="Arial"/>
              <a:cs typeface="Arial"/>
              <a:sym typeface="Arial"/>
            </a:endParaRPr>
          </a:p>
          <a:p>
            <a:pPr indent="-304800" lvl="0" marL="1143000" rtl="0" algn="l">
              <a:lnSpc>
                <a:spcPct val="100000"/>
              </a:lnSpc>
              <a:spcBef>
                <a:spcPts val="0"/>
              </a:spcBef>
              <a:spcAft>
                <a:spcPts val="0"/>
              </a:spcAft>
              <a:buClr>
                <a:srgbClr val="404040"/>
              </a:buClr>
              <a:buSzPts val="1200"/>
              <a:buFont typeface="Arial"/>
              <a:buChar char="●"/>
            </a:pPr>
            <a:r>
              <a:rPr b="1" lang="en" sz="1200">
                <a:solidFill>
                  <a:srgbClr val="404040"/>
                </a:solidFill>
                <a:latin typeface="Arial"/>
                <a:ea typeface="Arial"/>
                <a:cs typeface="Arial"/>
                <a:sym typeface="Arial"/>
              </a:rPr>
              <a:t>Continuously differentiable</a:t>
            </a:r>
            <a:r>
              <a:rPr lang="en" sz="1200">
                <a:solidFill>
                  <a:srgbClr val="404040"/>
                </a:solidFill>
                <a:latin typeface="Arial"/>
                <a:ea typeface="Arial"/>
                <a:cs typeface="Arial"/>
                <a:sym typeface="Arial"/>
              </a:rPr>
              <a:t> —  to improve our model with gradient descent</a:t>
            </a:r>
            <a:endParaRPr sz="1200">
              <a:solidFill>
                <a:srgbClr val="404040"/>
              </a:solidFill>
              <a:latin typeface="Arial"/>
              <a:ea typeface="Arial"/>
              <a:cs typeface="Arial"/>
              <a:sym typeface="Arial"/>
            </a:endParaRPr>
          </a:p>
          <a:p>
            <a:pPr indent="-304800" lvl="0" marL="1143000" rtl="0" algn="l">
              <a:lnSpc>
                <a:spcPct val="100000"/>
              </a:lnSpc>
              <a:spcBef>
                <a:spcPts val="0"/>
              </a:spcBef>
              <a:spcAft>
                <a:spcPts val="0"/>
              </a:spcAft>
              <a:buClr>
                <a:srgbClr val="404040"/>
              </a:buClr>
              <a:buSzPts val="1200"/>
              <a:buFont typeface="Arial"/>
              <a:buChar char="●"/>
            </a:pPr>
            <a:r>
              <a:rPr b="1" lang="en" sz="1200">
                <a:solidFill>
                  <a:srgbClr val="404040"/>
                </a:solidFill>
                <a:latin typeface="Arial"/>
                <a:ea typeface="Arial"/>
                <a:cs typeface="Arial"/>
                <a:sym typeface="Arial"/>
              </a:rPr>
              <a:t>Fixed Range</a:t>
            </a:r>
            <a:r>
              <a:rPr lang="en" sz="1200">
                <a:solidFill>
                  <a:srgbClr val="404040"/>
                </a:solidFill>
                <a:latin typeface="Arial"/>
                <a:ea typeface="Arial"/>
                <a:cs typeface="Arial"/>
                <a:sym typeface="Arial"/>
              </a:rPr>
              <a:t> — squash the input data into a narrow range that makes training the model more stable and efficient.</a:t>
            </a:r>
            <a:br>
              <a:rPr lang="en" sz="1200">
                <a:solidFill>
                  <a:srgbClr val="404040"/>
                </a:solidFill>
                <a:latin typeface="Arial"/>
                <a:ea typeface="Arial"/>
                <a:cs typeface="Arial"/>
                <a:sym typeface="Arial"/>
              </a:rPr>
            </a:br>
            <a:endParaRPr sz="1200">
              <a:solidFill>
                <a:srgbClr val="404040"/>
              </a:solidFill>
              <a:latin typeface="Arial"/>
              <a:ea typeface="Arial"/>
              <a:cs typeface="Arial"/>
              <a:sym typeface="Arial"/>
            </a:endParaRPr>
          </a:p>
          <a:p>
            <a:pPr indent="-304800" lvl="0" marL="457200" rtl="0" algn="l">
              <a:lnSpc>
                <a:spcPct val="100000"/>
              </a:lnSpc>
              <a:spcBef>
                <a:spcPts val="0"/>
              </a:spcBef>
              <a:spcAft>
                <a:spcPts val="0"/>
              </a:spcAft>
              <a:buClr>
                <a:srgbClr val="434343"/>
              </a:buClr>
              <a:buSzPts val="1200"/>
              <a:buFont typeface="Arial"/>
              <a:buChar char="●"/>
            </a:pPr>
            <a:r>
              <a:rPr lang="en" sz="1400">
                <a:solidFill>
                  <a:srgbClr val="434343"/>
                </a:solidFill>
                <a:latin typeface="Arial"/>
                <a:ea typeface="Arial"/>
                <a:cs typeface="Arial"/>
                <a:sym typeface="Arial"/>
              </a:rPr>
              <a:t>Examples:- </a:t>
            </a:r>
            <a:br>
              <a:rPr lang="en" sz="1400">
                <a:solidFill>
                  <a:srgbClr val="434343"/>
                </a:solidFill>
                <a:latin typeface="Arial"/>
                <a:ea typeface="Arial"/>
                <a:cs typeface="Arial"/>
                <a:sym typeface="Arial"/>
              </a:rPr>
            </a:br>
            <a:r>
              <a:rPr lang="en" sz="1400">
                <a:solidFill>
                  <a:srgbClr val="434343"/>
                </a:solidFill>
                <a:latin typeface="Arial"/>
                <a:ea typeface="Arial"/>
                <a:cs typeface="Arial"/>
                <a:sym typeface="Arial"/>
              </a:rPr>
              <a:t>- </a:t>
            </a:r>
            <a:r>
              <a:rPr lang="en" sz="1200">
                <a:solidFill>
                  <a:srgbClr val="434343"/>
                </a:solidFill>
                <a:latin typeface="Arial"/>
                <a:ea typeface="Arial"/>
                <a:cs typeface="Arial"/>
                <a:sym typeface="Arial"/>
              </a:rPr>
              <a:t>Rectified Linear Unit (ReLU)</a:t>
            </a:r>
            <a:br>
              <a:rPr lang="en" sz="1200">
                <a:solidFill>
                  <a:srgbClr val="434343"/>
                </a:solidFill>
                <a:latin typeface="Arial"/>
                <a:ea typeface="Arial"/>
                <a:cs typeface="Arial"/>
                <a:sym typeface="Arial"/>
              </a:rPr>
            </a:br>
            <a:r>
              <a:rPr lang="en" sz="1200">
                <a:solidFill>
                  <a:srgbClr val="434343"/>
                </a:solidFill>
                <a:latin typeface="Arial"/>
                <a:ea typeface="Arial"/>
                <a:cs typeface="Arial"/>
                <a:sym typeface="Arial"/>
              </a:rPr>
              <a:t>- tanh</a:t>
            </a:r>
            <a:endParaRPr sz="1200">
              <a:solidFill>
                <a:srgbClr val="434343"/>
              </a:solidFill>
              <a:latin typeface="Arial"/>
              <a:ea typeface="Arial"/>
              <a:cs typeface="Arial"/>
              <a:sym typeface="Arial"/>
            </a:endParaRPr>
          </a:p>
          <a:p>
            <a:pPr indent="0" lvl="0" marL="0" rtl="0" algn="l">
              <a:spcBef>
                <a:spcPts val="5400"/>
              </a:spcBef>
              <a:spcAft>
                <a:spcPts val="1600"/>
              </a:spcAft>
              <a:buNone/>
            </a:pPr>
            <a:r>
              <a:t/>
            </a:r>
            <a:endParaRPr sz="1200">
              <a:solidFill>
                <a:srgbClr val="404040"/>
              </a:solidFill>
              <a:highlight>
                <a:srgbClr val="FCFCFC"/>
              </a:highlight>
              <a:latin typeface="Arial"/>
              <a:ea typeface="Arial"/>
              <a:cs typeface="Arial"/>
              <a:sym typeface="Arial"/>
            </a:endParaRPr>
          </a:p>
        </p:txBody>
      </p:sp>
      <p:cxnSp>
        <p:nvCxnSpPr>
          <p:cNvPr id="330" name="Google Shape;330;p50"/>
          <p:cNvCxnSpPr/>
          <p:nvPr/>
        </p:nvCxnSpPr>
        <p:spPr>
          <a:xfrm rot="10800000">
            <a:off x="5428660" y="2306300"/>
            <a:ext cx="0" cy="1747800"/>
          </a:xfrm>
          <a:prstGeom prst="straightConnector1">
            <a:avLst/>
          </a:prstGeom>
          <a:noFill/>
          <a:ln cap="flat" cmpd="sng" w="28575">
            <a:solidFill>
              <a:srgbClr val="595959"/>
            </a:solidFill>
            <a:prstDash val="solid"/>
            <a:round/>
            <a:headEnd len="med" w="med" type="none"/>
            <a:tailEnd len="med" w="med" type="triangle"/>
          </a:ln>
        </p:spPr>
      </p:cxnSp>
      <p:cxnSp>
        <p:nvCxnSpPr>
          <p:cNvPr id="331" name="Google Shape;331;p50"/>
          <p:cNvCxnSpPr/>
          <p:nvPr/>
        </p:nvCxnSpPr>
        <p:spPr>
          <a:xfrm>
            <a:off x="4118250" y="4054100"/>
            <a:ext cx="2674500" cy="0"/>
          </a:xfrm>
          <a:prstGeom prst="straightConnector1">
            <a:avLst/>
          </a:prstGeom>
          <a:noFill/>
          <a:ln cap="flat" cmpd="sng" w="28575">
            <a:solidFill>
              <a:srgbClr val="595959"/>
            </a:solidFill>
            <a:prstDash val="solid"/>
            <a:round/>
            <a:headEnd len="med" w="med" type="none"/>
            <a:tailEnd len="med" w="med" type="triangle"/>
          </a:ln>
        </p:spPr>
      </p:cxnSp>
      <p:sp>
        <p:nvSpPr>
          <p:cNvPr id="332" name="Google Shape;332;p50"/>
          <p:cNvSpPr txBox="1"/>
          <p:nvPr/>
        </p:nvSpPr>
        <p:spPr>
          <a:xfrm>
            <a:off x="522976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333" name="Google Shape;333;p50"/>
          <p:cNvSpPr/>
          <p:nvPr/>
        </p:nvSpPr>
        <p:spPr>
          <a:xfrm>
            <a:off x="412146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37" name="Shape 337"/>
        <p:cNvGrpSpPr/>
        <p:nvPr/>
      </p:nvGrpSpPr>
      <p:grpSpPr>
        <a:xfrm>
          <a:off x="0" y="0"/>
          <a:ext cx="0" cy="0"/>
          <a:chOff x="0" y="0"/>
          <a:chExt cx="0" cy="0"/>
        </a:xfrm>
      </p:grpSpPr>
      <p:sp>
        <p:nvSpPr>
          <p:cNvPr id="338" name="Google Shape;338;p51"/>
          <p:cNvSpPr txBox="1"/>
          <p:nvPr>
            <p:ph type="title"/>
          </p:nvPr>
        </p:nvSpPr>
        <p:spPr>
          <a:xfrm>
            <a:off x="263100" y="153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a:t>
            </a:r>
            <a:endParaRPr/>
          </a:p>
        </p:txBody>
      </p:sp>
      <p:sp>
        <p:nvSpPr>
          <p:cNvPr id="339" name="Google Shape;339;p51"/>
          <p:cNvSpPr txBox="1"/>
          <p:nvPr>
            <p:ph idx="1" type="body"/>
          </p:nvPr>
        </p:nvSpPr>
        <p:spPr>
          <a:xfrm>
            <a:off x="311700" y="677450"/>
            <a:ext cx="8520600" cy="330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lang="en" sz="1200">
                <a:solidFill>
                  <a:srgbClr val="404040"/>
                </a:solidFill>
                <a:latin typeface="Arial"/>
                <a:ea typeface="Arial"/>
                <a:cs typeface="Arial"/>
                <a:sym typeface="Arial"/>
              </a:rPr>
              <a:t>The loss function has its own curve and its own derivatives which </a:t>
            </a:r>
            <a:r>
              <a:rPr lang="en" sz="1200">
                <a:solidFill>
                  <a:srgbClr val="434343"/>
                </a:solidFill>
                <a:latin typeface="Arial"/>
                <a:ea typeface="Arial"/>
                <a:cs typeface="Arial"/>
                <a:sym typeface="Arial"/>
              </a:rPr>
              <a:t>measures how far off we are from the expected value</a:t>
            </a:r>
            <a:endParaRPr sz="1200">
              <a:solidFill>
                <a:srgbClr val="434343"/>
              </a:solidFill>
              <a:latin typeface="Arial"/>
              <a:ea typeface="Arial"/>
              <a:cs typeface="Arial"/>
              <a:sym typeface="Arial"/>
            </a:endParaRPr>
          </a:p>
          <a:p>
            <a:pPr indent="-304800" lvl="0" marL="457200" rtl="0" algn="l">
              <a:spcBef>
                <a:spcPts val="0"/>
              </a:spcBef>
              <a:spcAft>
                <a:spcPts val="0"/>
              </a:spcAft>
              <a:buClr>
                <a:srgbClr val="404040"/>
              </a:buClr>
              <a:buSzPts val="1200"/>
              <a:buFont typeface="Arial"/>
              <a:buChar char="●"/>
            </a:pPr>
            <a:r>
              <a:rPr lang="en" sz="1200">
                <a:solidFill>
                  <a:srgbClr val="404040"/>
                </a:solidFill>
                <a:latin typeface="Arial"/>
                <a:ea typeface="Arial"/>
                <a:cs typeface="Arial"/>
                <a:sym typeface="Arial"/>
              </a:rPr>
              <a:t>The slope of this curve tells us how to change our parameters to make the model more accurate</a:t>
            </a:r>
            <a:endParaRPr sz="1200">
              <a:solidFill>
                <a:srgbClr val="404040"/>
              </a:solidFill>
              <a:latin typeface="Arial"/>
              <a:ea typeface="Arial"/>
              <a:cs typeface="Arial"/>
              <a:sym typeface="Arial"/>
            </a:endParaRPr>
          </a:p>
          <a:p>
            <a:pPr indent="-304800" lvl="0" marL="457200" rtl="0" algn="l">
              <a:spcBef>
                <a:spcPts val="0"/>
              </a:spcBef>
              <a:spcAft>
                <a:spcPts val="0"/>
              </a:spcAft>
              <a:buClr>
                <a:srgbClr val="404040"/>
              </a:buClr>
              <a:buSzPts val="1200"/>
              <a:buFont typeface="Arial"/>
              <a:buChar char="●"/>
            </a:pPr>
            <a:r>
              <a:rPr lang="en" sz="1200">
                <a:solidFill>
                  <a:srgbClr val="404040"/>
                </a:solidFill>
                <a:latin typeface="Arial"/>
                <a:ea typeface="Arial"/>
                <a:cs typeface="Arial"/>
                <a:sym typeface="Arial"/>
              </a:rPr>
              <a:t>Used to update our parameters</a:t>
            </a:r>
            <a:endParaRPr sz="1200">
              <a:solidFill>
                <a:srgbClr val="404040"/>
              </a:solidFill>
              <a:latin typeface="Arial"/>
              <a:ea typeface="Arial"/>
              <a:cs typeface="Arial"/>
              <a:sym typeface="Arial"/>
            </a:endParaRPr>
          </a:p>
          <a:p>
            <a:pPr indent="0" lvl="0" marL="0" rtl="0" algn="l">
              <a:spcBef>
                <a:spcPts val="1600"/>
              </a:spcBef>
              <a:spcAft>
                <a:spcPts val="0"/>
              </a:spcAft>
              <a:buNone/>
            </a:pPr>
            <a:r>
              <a:rPr lang="en" sz="1200">
                <a:solidFill>
                  <a:srgbClr val="404040"/>
                </a:solidFill>
                <a:latin typeface="Arial"/>
                <a:ea typeface="Arial"/>
                <a:cs typeface="Arial"/>
                <a:sym typeface="Arial"/>
              </a:rPr>
              <a:t>Example: </a:t>
            </a:r>
            <a:endParaRPr sz="1200">
              <a:solidFill>
                <a:srgbClr val="404040"/>
              </a:solidFill>
              <a:latin typeface="Arial"/>
              <a:ea typeface="Arial"/>
              <a:cs typeface="Arial"/>
              <a:sym typeface="Arial"/>
            </a:endParaRPr>
          </a:p>
          <a:p>
            <a:pPr indent="-304800" lvl="0" marL="457200" rtl="0" algn="l">
              <a:spcBef>
                <a:spcPts val="1600"/>
              </a:spcBef>
              <a:spcAft>
                <a:spcPts val="0"/>
              </a:spcAft>
              <a:buClr>
                <a:srgbClr val="404040"/>
              </a:buClr>
              <a:buSzPts val="1200"/>
              <a:buFont typeface="Arial"/>
              <a:buAutoNum type="arabicPeriod"/>
            </a:pPr>
            <a:r>
              <a:rPr lang="en" sz="1200">
                <a:solidFill>
                  <a:srgbClr val="404040"/>
                </a:solidFill>
                <a:latin typeface="Arial"/>
                <a:ea typeface="Arial"/>
                <a:cs typeface="Arial"/>
                <a:sym typeface="Arial"/>
              </a:rPr>
              <a:t>Quadratic Cost</a:t>
            </a:r>
            <a:endParaRPr sz="1200">
              <a:solidFill>
                <a:srgbClr val="404040"/>
              </a:solidFill>
              <a:latin typeface="Arial"/>
              <a:ea typeface="Arial"/>
              <a:cs typeface="Arial"/>
              <a:sym typeface="Arial"/>
            </a:endParaRPr>
          </a:p>
          <a:p>
            <a:pPr indent="-304800" lvl="1" marL="914400" rtl="0" algn="l">
              <a:spcBef>
                <a:spcPts val="0"/>
              </a:spcBef>
              <a:spcAft>
                <a:spcPts val="0"/>
              </a:spcAft>
              <a:buClr>
                <a:srgbClr val="404040"/>
              </a:buClr>
              <a:buSzPts val="1200"/>
              <a:buFont typeface="Arial"/>
              <a:buChar char="○"/>
            </a:pPr>
            <a:r>
              <a:rPr lang="en" sz="1200">
                <a:solidFill>
                  <a:srgbClr val="404040"/>
                </a:solidFill>
                <a:latin typeface="Arial"/>
                <a:ea typeface="Arial"/>
                <a:cs typeface="Arial"/>
                <a:sym typeface="Arial"/>
              </a:rPr>
              <a:t>C = Σ(y-a)2 / n </a:t>
            </a:r>
            <a:br>
              <a:rPr lang="en" sz="1200">
                <a:solidFill>
                  <a:srgbClr val="404040"/>
                </a:solidFill>
                <a:latin typeface="Arial"/>
                <a:ea typeface="Arial"/>
                <a:cs typeface="Arial"/>
                <a:sym typeface="Arial"/>
              </a:rPr>
            </a:br>
            <a:endParaRPr sz="1200">
              <a:solidFill>
                <a:srgbClr val="404040"/>
              </a:solidFill>
              <a:latin typeface="Arial"/>
              <a:ea typeface="Arial"/>
              <a:cs typeface="Arial"/>
              <a:sym typeface="Arial"/>
            </a:endParaRPr>
          </a:p>
          <a:p>
            <a:pPr indent="-304800" lvl="0" marL="457200" rtl="0" algn="l">
              <a:spcBef>
                <a:spcPts val="0"/>
              </a:spcBef>
              <a:spcAft>
                <a:spcPts val="0"/>
              </a:spcAft>
              <a:buClr>
                <a:srgbClr val="404040"/>
              </a:buClr>
              <a:buSzPts val="1200"/>
              <a:buFont typeface="Arial"/>
              <a:buAutoNum type="arabicPeriod"/>
            </a:pPr>
            <a:r>
              <a:rPr lang="en" sz="1200">
                <a:solidFill>
                  <a:srgbClr val="404040"/>
                </a:solidFill>
                <a:latin typeface="Arial"/>
                <a:ea typeface="Arial"/>
                <a:cs typeface="Arial"/>
                <a:sym typeface="Arial"/>
              </a:rPr>
              <a:t>Cross Entropy</a:t>
            </a:r>
            <a:endParaRPr sz="1200">
              <a:solidFill>
                <a:srgbClr val="404040"/>
              </a:solidFill>
              <a:latin typeface="Arial"/>
              <a:ea typeface="Arial"/>
              <a:cs typeface="Arial"/>
              <a:sym typeface="Arial"/>
            </a:endParaRPr>
          </a:p>
          <a:p>
            <a:pPr indent="-304800" lvl="1" marL="914400" rtl="0" algn="l">
              <a:spcBef>
                <a:spcPts val="0"/>
              </a:spcBef>
              <a:spcAft>
                <a:spcPts val="0"/>
              </a:spcAft>
              <a:buClr>
                <a:srgbClr val="404040"/>
              </a:buClr>
              <a:buSzPts val="1200"/>
              <a:buFont typeface="Arial"/>
              <a:buChar char="○"/>
            </a:pPr>
            <a:r>
              <a:rPr lang="en" sz="1200">
                <a:solidFill>
                  <a:srgbClr val="404040"/>
                </a:solidFill>
                <a:latin typeface="Arial"/>
                <a:ea typeface="Arial"/>
                <a:cs typeface="Arial"/>
                <a:sym typeface="Arial"/>
              </a:rPr>
              <a:t>C = (-1/n) Σ (y⋅ln(a) + (1-y)⋅ln(1-a)</a:t>
            </a:r>
            <a:endParaRPr sz="1200">
              <a:solidFill>
                <a:srgbClr val="404040"/>
              </a:solidFill>
              <a:latin typeface="Arial"/>
              <a:ea typeface="Arial"/>
              <a:cs typeface="Arial"/>
              <a:sym typeface="Arial"/>
            </a:endParaRPr>
          </a:p>
          <a:p>
            <a:pPr indent="0" lvl="0" marL="0" rtl="0" algn="l">
              <a:spcBef>
                <a:spcPts val="1600"/>
              </a:spcBef>
              <a:spcAft>
                <a:spcPts val="1600"/>
              </a:spcAft>
              <a:buNone/>
            </a:pPr>
            <a:r>
              <a:rPr lang="en" sz="1200">
                <a:solidFill>
                  <a:srgbClr val="404040"/>
                </a:solidFill>
                <a:latin typeface="Arial"/>
                <a:ea typeface="Arial"/>
                <a:cs typeface="Arial"/>
                <a:sym typeface="Arial"/>
              </a:rPr>
              <a:t> </a:t>
            </a:r>
            <a:r>
              <a:rPr lang="en" sz="1200">
                <a:solidFill>
                  <a:srgbClr val="404040"/>
                </a:solidFill>
                <a:latin typeface="Arial"/>
                <a:ea typeface="Arial"/>
                <a:cs typeface="Arial"/>
                <a:sym typeface="Arial"/>
              </a:rPr>
              <a:t>a</a:t>
            </a:r>
            <a:r>
              <a:rPr lang="en" sz="1200">
                <a:solidFill>
                  <a:srgbClr val="404040"/>
                </a:solidFill>
                <a:latin typeface="Arial"/>
                <a:ea typeface="Arial"/>
                <a:cs typeface="Arial"/>
                <a:sym typeface="Arial"/>
              </a:rPr>
              <a:t>: predicted value by passing data in activati</a:t>
            </a:r>
            <a:r>
              <a:rPr lang="en" sz="1200">
                <a:solidFill>
                  <a:srgbClr val="404040"/>
                </a:solidFill>
                <a:latin typeface="Arial"/>
                <a:ea typeface="Arial"/>
                <a:cs typeface="Arial"/>
                <a:sym typeface="Arial"/>
              </a:rPr>
              <a:t>on function y</a:t>
            </a:r>
            <a:r>
              <a:rPr lang="en" sz="1200">
                <a:solidFill>
                  <a:srgbClr val="404040"/>
                </a:solidFill>
                <a:latin typeface="Arial"/>
                <a:ea typeface="Arial"/>
                <a:cs typeface="Arial"/>
                <a:sym typeface="Arial"/>
              </a:rPr>
              <a:t> is true value</a:t>
            </a:r>
            <a:endParaRPr sz="1200">
              <a:solidFill>
                <a:srgbClr val="40404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Procedure</a:t>
            </a:r>
            <a:endParaRPr/>
          </a:p>
        </p:txBody>
      </p:sp>
      <p:sp>
        <p:nvSpPr>
          <p:cNvPr id="84" name="Google Shape;84;p16"/>
          <p:cNvSpPr txBox="1"/>
          <p:nvPr>
            <p:ph idx="1" type="body"/>
          </p:nvPr>
        </p:nvSpPr>
        <p:spPr>
          <a:xfrm>
            <a:off x="311700" y="1266175"/>
            <a:ext cx="8127600" cy="3302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Arial"/>
              <a:buAutoNum type="arabicPeriod"/>
            </a:pPr>
            <a:r>
              <a:rPr i="1" lang="en">
                <a:solidFill>
                  <a:srgbClr val="4E4242"/>
                </a:solidFill>
                <a:highlight>
                  <a:srgbClr val="FFFFFF"/>
                </a:highlight>
                <a:latin typeface="Arial"/>
                <a:ea typeface="Arial"/>
                <a:cs typeface="Arial"/>
                <a:sym typeface="Arial"/>
              </a:rPr>
              <a:t>dataflow graphs</a:t>
            </a:r>
            <a:r>
              <a:rPr lang="en">
                <a:solidFill>
                  <a:srgbClr val="4E4242"/>
                </a:solidFill>
                <a:highlight>
                  <a:srgbClr val="FFFFFF"/>
                </a:highlight>
                <a:latin typeface="Arial"/>
                <a:ea typeface="Arial"/>
                <a:cs typeface="Arial"/>
                <a:sym typeface="Arial"/>
              </a:rPr>
              <a:t>—structures that describe how data </a:t>
            </a:r>
            <a:r>
              <a:rPr lang="en">
                <a:solidFill>
                  <a:srgbClr val="4E4242"/>
                </a:solidFill>
                <a:highlight>
                  <a:srgbClr val="FFFFFF"/>
                </a:highlight>
                <a:latin typeface="Arial"/>
                <a:ea typeface="Arial"/>
                <a:cs typeface="Arial"/>
                <a:sym typeface="Arial"/>
              </a:rPr>
              <a:t>moves</a:t>
            </a:r>
            <a:r>
              <a:rPr lang="en">
                <a:solidFill>
                  <a:srgbClr val="4E4242"/>
                </a:solidFill>
                <a:highlight>
                  <a:srgbClr val="FFFFFF"/>
                </a:highlight>
                <a:latin typeface="Arial"/>
                <a:ea typeface="Arial"/>
                <a:cs typeface="Arial"/>
                <a:sym typeface="Arial"/>
              </a:rPr>
              <a:t> through a </a:t>
            </a:r>
            <a:r>
              <a:rPr lang="en">
                <a:solidFill>
                  <a:srgbClr val="EF4C23"/>
                </a:solidFill>
                <a:highlight>
                  <a:srgbClr val="FFFFFF"/>
                </a:highlight>
                <a:uFill>
                  <a:noFill/>
                </a:uFill>
                <a:latin typeface="Arial"/>
                <a:ea typeface="Arial"/>
                <a:cs typeface="Arial"/>
                <a:sym typeface="Arial"/>
                <a:hlinkClick r:id="rId3"/>
              </a:rPr>
              <a:t>graph</a:t>
            </a:r>
            <a:r>
              <a:rPr lang="en">
                <a:solidFill>
                  <a:srgbClr val="4E4242"/>
                </a:solidFill>
                <a:highlight>
                  <a:srgbClr val="FFFFFF"/>
                </a:highlight>
                <a:latin typeface="Arial"/>
                <a:ea typeface="Arial"/>
                <a:cs typeface="Arial"/>
                <a:sym typeface="Arial"/>
              </a:rPr>
              <a:t>, or a series of processing nodes. </a:t>
            </a:r>
            <a:endParaRPr>
              <a:solidFill>
                <a:srgbClr val="4E4242"/>
              </a:solidFill>
              <a:highlight>
                <a:srgbClr val="FFFFFF"/>
              </a:highlight>
              <a:latin typeface="Arial"/>
              <a:ea typeface="Arial"/>
              <a:cs typeface="Arial"/>
              <a:sym typeface="Arial"/>
            </a:endParaRPr>
          </a:p>
          <a:p>
            <a:pPr indent="-317500" lvl="0" marL="457200" rtl="0" algn="just">
              <a:spcBef>
                <a:spcPts val="1600"/>
              </a:spcBef>
              <a:spcAft>
                <a:spcPts val="0"/>
              </a:spcAft>
              <a:buSzPts val="1400"/>
              <a:buAutoNum type="arabicPeriod"/>
            </a:pPr>
            <a:r>
              <a:rPr lang="en">
                <a:solidFill>
                  <a:srgbClr val="4E4242"/>
                </a:solidFill>
                <a:highlight>
                  <a:srgbClr val="FFFFFF"/>
                </a:highlight>
                <a:latin typeface="Arial"/>
                <a:ea typeface="Arial"/>
                <a:cs typeface="Arial"/>
                <a:sym typeface="Arial"/>
              </a:rPr>
              <a:t>Each </a:t>
            </a:r>
            <a:r>
              <a:rPr b="1" lang="en">
                <a:solidFill>
                  <a:srgbClr val="4E4242"/>
                </a:solidFill>
                <a:highlight>
                  <a:srgbClr val="FFFFFF"/>
                </a:highlight>
                <a:latin typeface="Arial"/>
                <a:ea typeface="Arial"/>
                <a:cs typeface="Arial"/>
                <a:sym typeface="Arial"/>
              </a:rPr>
              <a:t>node</a:t>
            </a:r>
            <a:r>
              <a:rPr lang="en">
                <a:solidFill>
                  <a:srgbClr val="4E4242"/>
                </a:solidFill>
                <a:highlight>
                  <a:srgbClr val="FFFFFF"/>
                </a:highlight>
                <a:latin typeface="Arial"/>
                <a:ea typeface="Arial"/>
                <a:cs typeface="Arial"/>
                <a:sym typeface="Arial"/>
              </a:rPr>
              <a:t> in the graph represents a mathematical operation, </a:t>
            </a:r>
            <a:endParaRPr>
              <a:solidFill>
                <a:srgbClr val="4E4242"/>
              </a:solidFill>
              <a:highlight>
                <a:srgbClr val="FFFFFF"/>
              </a:highlight>
              <a:latin typeface="Arial"/>
              <a:ea typeface="Arial"/>
              <a:cs typeface="Arial"/>
              <a:sym typeface="Arial"/>
            </a:endParaRPr>
          </a:p>
          <a:p>
            <a:pPr indent="-317500" lvl="0" marL="457200" rtl="0" algn="just">
              <a:spcBef>
                <a:spcPts val="1600"/>
              </a:spcBef>
              <a:spcAft>
                <a:spcPts val="0"/>
              </a:spcAft>
              <a:buSzPts val="1400"/>
              <a:buAutoNum type="arabicPeriod"/>
            </a:pPr>
            <a:r>
              <a:rPr lang="en">
                <a:solidFill>
                  <a:srgbClr val="4E4242"/>
                </a:solidFill>
                <a:highlight>
                  <a:srgbClr val="FFFFFF"/>
                </a:highlight>
                <a:latin typeface="Arial"/>
                <a:ea typeface="Arial"/>
                <a:cs typeface="Arial"/>
                <a:sym typeface="Arial"/>
              </a:rPr>
              <a:t> each connection or edge between nodes is a multidimensional data array, or </a:t>
            </a:r>
            <a:r>
              <a:rPr b="1" i="1" lang="en">
                <a:solidFill>
                  <a:srgbClr val="4E4242"/>
                </a:solidFill>
                <a:highlight>
                  <a:srgbClr val="FFFFFF"/>
                </a:highlight>
                <a:latin typeface="Arial"/>
                <a:ea typeface="Arial"/>
                <a:cs typeface="Arial"/>
                <a:sym typeface="Arial"/>
              </a:rPr>
              <a:t>tensor</a:t>
            </a:r>
            <a:r>
              <a:rPr lang="en">
                <a:solidFill>
                  <a:srgbClr val="4E4242"/>
                </a:solidFill>
                <a:highlight>
                  <a:srgbClr val="FFFFFF"/>
                </a:highlight>
                <a:latin typeface="Arial"/>
                <a:ea typeface="Arial"/>
                <a:cs typeface="Arial"/>
                <a:sym typeface="Arial"/>
              </a:rPr>
              <a:t>.</a:t>
            </a:r>
            <a:endParaRPr>
              <a:latin typeface="Arial"/>
              <a:ea typeface="Arial"/>
              <a:cs typeface="Arial"/>
              <a:sym typeface="Arial"/>
            </a:endParaRPr>
          </a:p>
          <a:p>
            <a:pPr indent="0" lvl="0" marL="457200" rtl="0" algn="just">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a:t>
            </a:r>
            <a:r>
              <a:rPr lang="en"/>
              <a:t>		</a:t>
            </a:r>
            <a:endParaRPr/>
          </a:p>
          <a:p>
            <a:pPr indent="0" lvl="0" marL="0" rtl="0" algn="l">
              <a:spcBef>
                <a:spcPts val="0"/>
              </a:spcBef>
              <a:spcAft>
                <a:spcPts val="0"/>
              </a:spcAft>
              <a:buNone/>
            </a:pPr>
            <a:r>
              <a:t/>
            </a:r>
            <a:endParaRPr/>
          </a:p>
        </p:txBody>
      </p:sp>
      <p:sp>
        <p:nvSpPr>
          <p:cNvPr id="345" name="Google Shape;345;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Based on loss function we attempt to correct our prediction, in other words, “learn”</a:t>
            </a:r>
            <a:endParaRPr sz="1200">
              <a:solidFill>
                <a:srgbClr val="434343"/>
              </a:solidFill>
              <a:latin typeface="Arial"/>
              <a:ea typeface="Arial"/>
              <a:cs typeface="Arial"/>
              <a:sym typeface="Arial"/>
            </a:endParaRPr>
          </a:p>
          <a:p>
            <a:pPr indent="-304800" lvl="0" marL="4572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How to quickly adjust the optimal parameters or weights across our entire network</a:t>
            </a:r>
            <a:endParaRPr sz="1200">
              <a:solidFill>
                <a:srgbClr val="434343"/>
              </a:solidFill>
              <a:latin typeface="Arial"/>
              <a:ea typeface="Arial"/>
              <a:cs typeface="Arial"/>
              <a:sym typeface="Arial"/>
            </a:endParaRPr>
          </a:p>
          <a:p>
            <a:pPr indent="-304800" lvl="0" marL="4572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Example:  in case of  cross- entropy the learning is faster and proportional to difference in errors</a:t>
            </a:r>
            <a:endParaRPr sz="1200">
              <a:solidFill>
                <a:srgbClr val="434343"/>
              </a:solidFill>
              <a:latin typeface="Arial"/>
              <a:ea typeface="Arial"/>
              <a:cs typeface="Arial"/>
              <a:sym typeface="Arial"/>
            </a:endParaRPr>
          </a:p>
        </p:txBody>
      </p:sp>
      <p:pic>
        <p:nvPicPr>
          <p:cNvPr id="346" name="Google Shape;346;p52"/>
          <p:cNvPicPr preferRelativeResize="0"/>
          <p:nvPr/>
        </p:nvPicPr>
        <p:blipFill rotWithShape="1">
          <a:blip r:embed="rId3">
            <a:alphaModFix/>
          </a:blip>
          <a:srcRect b="0" l="0" r="14221" t="0"/>
          <a:stretch/>
        </p:blipFill>
        <p:spPr>
          <a:xfrm>
            <a:off x="2555263" y="2086825"/>
            <a:ext cx="3851750" cy="1314450"/>
          </a:xfrm>
          <a:prstGeom prst="rect">
            <a:avLst/>
          </a:prstGeom>
          <a:noFill/>
          <a:ln>
            <a:noFill/>
          </a:ln>
        </p:spPr>
      </p:pic>
      <p:pic>
        <p:nvPicPr>
          <p:cNvPr id="347" name="Google Shape;347;p52"/>
          <p:cNvPicPr preferRelativeResize="0"/>
          <p:nvPr/>
        </p:nvPicPr>
        <p:blipFill>
          <a:blip r:embed="rId4">
            <a:alphaModFix/>
          </a:blip>
          <a:stretch>
            <a:fillRect/>
          </a:stretch>
        </p:blipFill>
        <p:spPr>
          <a:xfrm>
            <a:off x="2652350" y="3370925"/>
            <a:ext cx="3657600" cy="895350"/>
          </a:xfrm>
          <a:prstGeom prst="rect">
            <a:avLst/>
          </a:prstGeom>
          <a:noFill/>
          <a:ln>
            <a:noFill/>
          </a:ln>
        </p:spPr>
      </p:pic>
      <p:pic>
        <p:nvPicPr>
          <p:cNvPr id="348" name="Google Shape;348;p52"/>
          <p:cNvPicPr preferRelativeResize="0"/>
          <p:nvPr/>
        </p:nvPicPr>
        <p:blipFill>
          <a:blip r:embed="rId5">
            <a:alphaModFix/>
          </a:blip>
          <a:stretch>
            <a:fillRect/>
          </a:stretch>
        </p:blipFill>
        <p:spPr>
          <a:xfrm>
            <a:off x="3258263" y="4266275"/>
            <a:ext cx="2695575" cy="733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Convolution Neural Network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4"/>
          <p:cNvSpPr txBox="1"/>
          <p:nvPr>
            <p:ph type="title"/>
          </p:nvPr>
        </p:nvSpPr>
        <p:spPr>
          <a:xfrm>
            <a:off x="311700" y="224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Mathematics behind Convolutions</a:t>
            </a:r>
            <a:endParaRPr/>
          </a:p>
        </p:txBody>
      </p:sp>
      <p:sp>
        <p:nvSpPr>
          <p:cNvPr id="359" name="Google Shape;359;p5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0" name="Google Shape;360;p54"/>
          <p:cNvPicPr preferRelativeResize="0"/>
          <p:nvPr/>
        </p:nvPicPr>
        <p:blipFill>
          <a:blip r:embed="rId3">
            <a:alphaModFix/>
          </a:blip>
          <a:stretch>
            <a:fillRect/>
          </a:stretch>
        </p:blipFill>
        <p:spPr>
          <a:xfrm>
            <a:off x="4730882" y="2089750"/>
            <a:ext cx="4471475" cy="780975"/>
          </a:xfrm>
          <a:prstGeom prst="rect">
            <a:avLst/>
          </a:prstGeom>
          <a:noFill/>
          <a:ln>
            <a:noFill/>
          </a:ln>
        </p:spPr>
      </p:pic>
      <p:pic>
        <p:nvPicPr>
          <p:cNvPr id="361" name="Google Shape;361;p54"/>
          <p:cNvPicPr preferRelativeResize="0"/>
          <p:nvPr/>
        </p:nvPicPr>
        <p:blipFill>
          <a:blip r:embed="rId4">
            <a:alphaModFix/>
          </a:blip>
          <a:stretch>
            <a:fillRect/>
          </a:stretch>
        </p:blipFill>
        <p:spPr>
          <a:xfrm>
            <a:off x="311704" y="931579"/>
            <a:ext cx="4260300" cy="2467782"/>
          </a:xfrm>
          <a:prstGeom prst="rect">
            <a:avLst/>
          </a:prstGeom>
          <a:noFill/>
          <a:ln>
            <a:noFill/>
          </a:ln>
        </p:spPr>
      </p:pic>
      <p:pic>
        <p:nvPicPr>
          <p:cNvPr id="362" name="Google Shape;362;p54"/>
          <p:cNvPicPr preferRelativeResize="0"/>
          <p:nvPr/>
        </p:nvPicPr>
        <p:blipFill>
          <a:blip r:embed="rId5">
            <a:alphaModFix/>
          </a:blip>
          <a:stretch>
            <a:fillRect/>
          </a:stretch>
        </p:blipFill>
        <p:spPr>
          <a:xfrm>
            <a:off x="221900" y="3491225"/>
            <a:ext cx="4822300" cy="660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9" name="Google Shape;369;p55"/>
          <p:cNvPicPr preferRelativeResize="0"/>
          <p:nvPr/>
        </p:nvPicPr>
        <p:blipFill>
          <a:blip r:embed="rId3">
            <a:alphaModFix/>
          </a:blip>
          <a:stretch>
            <a:fillRect/>
          </a:stretch>
        </p:blipFill>
        <p:spPr>
          <a:xfrm>
            <a:off x="2802613" y="2335138"/>
            <a:ext cx="3228975" cy="819150"/>
          </a:xfrm>
          <a:prstGeom prst="rect">
            <a:avLst/>
          </a:prstGeom>
          <a:noFill/>
          <a:ln>
            <a:noFill/>
          </a:ln>
        </p:spPr>
      </p:pic>
      <p:pic>
        <p:nvPicPr>
          <p:cNvPr id="370" name="Google Shape;370;p55"/>
          <p:cNvPicPr preferRelativeResize="0"/>
          <p:nvPr/>
        </p:nvPicPr>
        <p:blipFill>
          <a:blip r:embed="rId4">
            <a:alphaModFix/>
          </a:blip>
          <a:stretch>
            <a:fillRect/>
          </a:stretch>
        </p:blipFill>
        <p:spPr>
          <a:xfrm>
            <a:off x="2593063" y="3327238"/>
            <a:ext cx="3648075" cy="1495425"/>
          </a:xfrm>
          <a:prstGeom prst="rect">
            <a:avLst/>
          </a:prstGeom>
          <a:noFill/>
          <a:ln>
            <a:noFill/>
          </a:ln>
        </p:spPr>
      </p:pic>
      <p:pic>
        <p:nvPicPr>
          <p:cNvPr id="371" name="Google Shape;371;p55"/>
          <p:cNvPicPr preferRelativeResize="0"/>
          <p:nvPr/>
        </p:nvPicPr>
        <p:blipFill>
          <a:blip r:embed="rId5">
            <a:alphaModFix/>
          </a:blip>
          <a:stretch>
            <a:fillRect/>
          </a:stretch>
        </p:blipFill>
        <p:spPr>
          <a:xfrm>
            <a:off x="646050" y="97175"/>
            <a:ext cx="8083824" cy="2065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8" name="Google Shape;378;p56"/>
          <p:cNvPicPr preferRelativeResize="0"/>
          <p:nvPr/>
        </p:nvPicPr>
        <p:blipFill>
          <a:blip r:embed="rId3">
            <a:alphaModFix/>
          </a:blip>
          <a:stretch>
            <a:fillRect/>
          </a:stretch>
        </p:blipFill>
        <p:spPr>
          <a:xfrm>
            <a:off x="2705500" y="3028852"/>
            <a:ext cx="3328225" cy="1708775"/>
          </a:xfrm>
          <a:prstGeom prst="rect">
            <a:avLst/>
          </a:prstGeom>
          <a:noFill/>
          <a:ln>
            <a:noFill/>
          </a:ln>
        </p:spPr>
      </p:pic>
      <p:pic>
        <p:nvPicPr>
          <p:cNvPr id="379" name="Google Shape;379;p56"/>
          <p:cNvPicPr preferRelativeResize="0"/>
          <p:nvPr/>
        </p:nvPicPr>
        <p:blipFill>
          <a:blip r:embed="rId4">
            <a:alphaModFix/>
          </a:blip>
          <a:stretch>
            <a:fillRect/>
          </a:stretch>
        </p:blipFill>
        <p:spPr>
          <a:xfrm>
            <a:off x="429038" y="445025"/>
            <a:ext cx="8285926" cy="2356750"/>
          </a:xfrm>
          <a:prstGeom prst="rect">
            <a:avLst/>
          </a:prstGeom>
          <a:noFill/>
          <a:ln>
            <a:noFill/>
          </a:ln>
        </p:spPr>
      </p:pic>
      <p:pic>
        <p:nvPicPr>
          <p:cNvPr id="380" name="Google Shape;380;p56"/>
          <p:cNvPicPr preferRelativeResize="0"/>
          <p:nvPr/>
        </p:nvPicPr>
        <p:blipFill>
          <a:blip r:embed="rId5">
            <a:alphaModFix/>
          </a:blip>
          <a:stretch>
            <a:fillRect/>
          </a:stretch>
        </p:blipFill>
        <p:spPr>
          <a:xfrm>
            <a:off x="424280" y="3168950"/>
            <a:ext cx="2222900" cy="1104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yn=A(xn,xn+1,...)</a:t>
            </a:r>
            <a:endParaRPr/>
          </a:p>
        </p:txBody>
      </p:sp>
      <p:pic>
        <p:nvPicPr>
          <p:cNvPr id="387" name="Google Shape;387;p57"/>
          <p:cNvPicPr preferRelativeResize="0"/>
          <p:nvPr/>
        </p:nvPicPr>
        <p:blipFill rotWithShape="1">
          <a:blip r:embed="rId3">
            <a:alphaModFix/>
          </a:blip>
          <a:srcRect b="0" l="0" r="12945" t="1989"/>
          <a:stretch/>
        </p:blipFill>
        <p:spPr>
          <a:xfrm>
            <a:off x="311700" y="445025"/>
            <a:ext cx="5284300" cy="3991074"/>
          </a:xfrm>
          <a:prstGeom prst="rect">
            <a:avLst/>
          </a:prstGeom>
          <a:noFill/>
          <a:ln>
            <a:noFill/>
          </a:ln>
        </p:spPr>
      </p:pic>
      <p:pic>
        <p:nvPicPr>
          <p:cNvPr id="388" name="Google Shape;388;p57"/>
          <p:cNvPicPr preferRelativeResize="0"/>
          <p:nvPr/>
        </p:nvPicPr>
        <p:blipFill>
          <a:blip r:embed="rId4">
            <a:alphaModFix/>
          </a:blip>
          <a:stretch>
            <a:fillRect/>
          </a:stretch>
        </p:blipFill>
        <p:spPr>
          <a:xfrm>
            <a:off x="5483075" y="532900"/>
            <a:ext cx="3249075" cy="982800"/>
          </a:xfrm>
          <a:prstGeom prst="rect">
            <a:avLst/>
          </a:prstGeom>
          <a:noFill/>
          <a:ln>
            <a:noFill/>
          </a:ln>
        </p:spPr>
      </p:pic>
      <p:pic>
        <p:nvPicPr>
          <p:cNvPr id="389" name="Google Shape;389;p57"/>
          <p:cNvPicPr preferRelativeResize="0"/>
          <p:nvPr/>
        </p:nvPicPr>
        <p:blipFill>
          <a:blip r:embed="rId5">
            <a:alphaModFix/>
          </a:blip>
          <a:stretch>
            <a:fillRect/>
          </a:stretch>
        </p:blipFill>
        <p:spPr>
          <a:xfrm>
            <a:off x="5858176" y="1802401"/>
            <a:ext cx="2411800" cy="1411250"/>
          </a:xfrm>
          <a:prstGeom prst="rect">
            <a:avLst/>
          </a:prstGeom>
          <a:noFill/>
          <a:ln>
            <a:noFill/>
          </a:ln>
        </p:spPr>
      </p:pic>
      <p:pic>
        <p:nvPicPr>
          <p:cNvPr id="390" name="Google Shape;390;p57"/>
          <p:cNvPicPr preferRelativeResize="0"/>
          <p:nvPr/>
        </p:nvPicPr>
        <p:blipFill>
          <a:blip r:embed="rId6">
            <a:alphaModFix/>
          </a:blip>
          <a:stretch>
            <a:fillRect/>
          </a:stretch>
        </p:blipFill>
        <p:spPr>
          <a:xfrm>
            <a:off x="6312453" y="3727500"/>
            <a:ext cx="1590325" cy="3587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7" name="Google Shape;397;p58"/>
          <p:cNvPicPr preferRelativeResize="0"/>
          <p:nvPr/>
        </p:nvPicPr>
        <p:blipFill>
          <a:blip r:embed="rId3">
            <a:alphaModFix/>
          </a:blip>
          <a:stretch>
            <a:fillRect/>
          </a:stretch>
        </p:blipFill>
        <p:spPr>
          <a:xfrm>
            <a:off x="1532696" y="530301"/>
            <a:ext cx="5945005" cy="3611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CNNs</a:t>
            </a:r>
            <a:endParaRPr/>
          </a:p>
        </p:txBody>
      </p:sp>
      <p:sp>
        <p:nvSpPr>
          <p:cNvPr id="403" name="Google Shape;403;p5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333333"/>
              </a:buClr>
              <a:buSzPts val="1400"/>
              <a:buFont typeface="Arial"/>
              <a:buChar char="●"/>
            </a:pPr>
            <a:r>
              <a:rPr lang="en" sz="1400">
                <a:solidFill>
                  <a:srgbClr val="333333"/>
                </a:solidFill>
                <a:highlight>
                  <a:schemeClr val="lt1"/>
                </a:highlight>
                <a:latin typeface="Arial"/>
                <a:ea typeface="Arial"/>
                <a:cs typeface="Arial"/>
                <a:sym typeface="Arial"/>
              </a:rPr>
              <a:t>When we want to preserve </a:t>
            </a:r>
            <a:r>
              <a:rPr lang="en" sz="1400">
                <a:solidFill>
                  <a:srgbClr val="333333"/>
                </a:solidFill>
                <a:highlight>
                  <a:schemeClr val="lt1"/>
                </a:highlight>
                <a:latin typeface="Arial"/>
                <a:ea typeface="Arial"/>
                <a:cs typeface="Arial"/>
                <a:sym typeface="Arial"/>
              </a:rPr>
              <a:t>local properties of the data</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 role of the ConvNet is to reduce the images into a form which is easier to process, without losing features which are critical for getting a good prediction</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This is important when we are to design an architecture which is not only good at learning features but also is scalable to massive datasets.</a:t>
            </a:r>
            <a:endParaRPr sz="1400">
              <a:solidFill>
                <a:srgbClr val="000000"/>
              </a:solidFill>
              <a:latin typeface="Arial"/>
              <a:ea typeface="Arial"/>
              <a:cs typeface="Arial"/>
              <a:sym typeface="Arial"/>
            </a:endParaRPr>
          </a:p>
          <a:p>
            <a:pPr indent="0" lvl="0" marL="457200" rtl="0" algn="l">
              <a:spcBef>
                <a:spcPts val="1600"/>
              </a:spcBef>
              <a:spcAft>
                <a:spcPts val="0"/>
              </a:spcAft>
              <a:buNone/>
            </a:pPr>
            <a:r>
              <a:t/>
            </a:r>
            <a:endParaRPr sz="1400">
              <a:solidFill>
                <a:srgbClr val="000000"/>
              </a:solidFill>
              <a:latin typeface="Arial"/>
              <a:ea typeface="Arial"/>
              <a:cs typeface="Arial"/>
              <a:sym typeface="Arial"/>
            </a:endParaRPr>
          </a:p>
          <a:p>
            <a:pPr indent="-317500" lvl="0" marL="457200" rtl="0" algn="l">
              <a:spcBef>
                <a:spcPts val="1600"/>
              </a:spcBef>
              <a:spcAft>
                <a:spcPts val="0"/>
              </a:spcAft>
              <a:buClr>
                <a:srgbClr val="000000"/>
              </a:buClr>
              <a:buSzPts val="1400"/>
              <a:buFont typeface="Arial"/>
              <a:buChar char="●"/>
            </a:pPr>
            <a:r>
              <a:rPr lang="en" sz="1400">
                <a:solidFill>
                  <a:srgbClr val="000000"/>
                </a:solidFill>
                <a:latin typeface="Arial"/>
                <a:ea typeface="Arial"/>
                <a:cs typeface="Arial"/>
                <a:sym typeface="Arial"/>
              </a:rPr>
              <a:t>applications in Computer Vision (CV) and Natural Language Processing (NLP)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Example:-  extract the high-level features such as edges, from the input image. </a:t>
            </a:r>
            <a:endParaRPr sz="1400">
              <a:solidFill>
                <a:srgbClr val="000000"/>
              </a:solidFill>
              <a:latin typeface="Arial"/>
              <a:ea typeface="Arial"/>
              <a:cs typeface="Arial"/>
              <a:sym typeface="Arial"/>
            </a:endParaRPr>
          </a:p>
          <a:p>
            <a:pPr indent="0" lvl="0" marL="91440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311700" y="1173225"/>
            <a:ext cx="8520600" cy="1819500"/>
          </a:xfrm>
          <a:prstGeom prst="rect">
            <a:avLst/>
          </a:prstGeom>
        </p:spPr>
        <p:txBody>
          <a:bodyPr anchorCtr="0" anchor="ctr" bIns="91425" lIns="91425" spcFirstLastPara="1" rIns="91425" wrap="square" tIns="91425">
            <a:noAutofit/>
          </a:bodyPr>
          <a:lstStyle/>
          <a:p>
            <a:pPr indent="0" lvl="0" marL="1828800" rtl="0" algn="l">
              <a:lnSpc>
                <a:spcPct val="115000"/>
              </a:lnSpc>
              <a:spcBef>
                <a:spcPts val="0"/>
              </a:spcBef>
              <a:spcAft>
                <a:spcPts val="0"/>
              </a:spcAft>
              <a:buNone/>
            </a:pPr>
            <a:r>
              <a:rPr lang="en" sz="3000">
                <a:solidFill>
                  <a:srgbClr val="CC0000"/>
                </a:solidFill>
              </a:rPr>
              <a:t>  </a:t>
            </a:r>
            <a:r>
              <a:rPr lang="en" sz="3000">
                <a:solidFill>
                  <a:srgbClr val="CC0000"/>
                </a:solidFill>
              </a:rPr>
              <a:t>Recurrent Neural Networks </a:t>
            </a:r>
            <a:endParaRPr sz="3000">
              <a:solidFill>
                <a:srgbClr val="CC0000"/>
              </a:solidFill>
            </a:endParaRPr>
          </a:p>
          <a:p>
            <a:pPr indent="0" lvl="0" marL="0" rtl="0" algn="ctr">
              <a:spcBef>
                <a:spcPts val="16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1"/>
          <p:cNvSpPr txBox="1"/>
          <p:nvPr>
            <p:ph idx="1" type="body"/>
          </p:nvPr>
        </p:nvSpPr>
        <p:spPr>
          <a:xfrm>
            <a:off x="209675" y="306300"/>
            <a:ext cx="8452800" cy="646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Recurrent Neuron</a:t>
            </a:r>
            <a:endParaRPr sz="3000">
              <a:solidFill>
                <a:srgbClr val="434343"/>
              </a:solidFill>
              <a:latin typeface="Montserrat"/>
              <a:ea typeface="Montserrat"/>
              <a:cs typeface="Montserrat"/>
              <a:sym typeface="Montserrat"/>
            </a:endParaRPr>
          </a:p>
          <a:p>
            <a:pPr indent="-317500" lvl="1" marL="1371600" rtl="0" algn="l">
              <a:spcBef>
                <a:spcPts val="1600"/>
              </a:spcBef>
              <a:spcAft>
                <a:spcPts val="1600"/>
              </a:spcAft>
              <a:buSzPts val="1400"/>
              <a:buChar char="○"/>
            </a:pPr>
            <a:r>
              <a:rPr lang="en"/>
              <a:t>memory cells  </a:t>
            </a:r>
            <a:endParaRPr/>
          </a:p>
        </p:txBody>
      </p:sp>
      <p:sp>
        <p:nvSpPr>
          <p:cNvPr id="414" name="Google Shape;414;p61"/>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61"/>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416" name="Google Shape;416;p61"/>
          <p:cNvCxnSpPr>
            <a:endCxn id="414"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417" name="Google Shape;417;p61"/>
          <p:cNvCxnSpPr>
            <a:stCxn id="414" idx="2"/>
            <a:endCxn id="414"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418" name="Google Shape;418;p61"/>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419" name="Google Shape;419;p61"/>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420" name="Google Shape;420;p61"/>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421" name="Google Shape;421;p61"/>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422" name="Google Shape;422;p61"/>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423" name="Google Shape;423;p61"/>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61"/>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425" name="Google Shape;425;p61"/>
          <p:cNvCxnSpPr>
            <a:endCxn id="423"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426" name="Google Shape;426;p61"/>
          <p:cNvCxnSpPr>
            <a:stCxn id="423" idx="2"/>
            <a:endCxn id="423"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427" name="Google Shape;427;p61"/>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428" name="Google Shape;428;p61"/>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429" name="Google Shape;429;p61"/>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430" name="Google Shape;430;p61"/>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431" name="Google Shape;431;p61"/>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 name="Google Shape;432;p61"/>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433" name="Google Shape;433;p61"/>
          <p:cNvCxnSpPr>
            <a:endCxn id="431"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434" name="Google Shape;434;p61"/>
          <p:cNvCxnSpPr>
            <a:stCxn id="431" idx="2"/>
            <a:endCxn id="431"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435" name="Google Shape;435;p61"/>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436" name="Google Shape;436;p61"/>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437" name="Google Shape;437;p61"/>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438" name="Google Shape;438;p61"/>
          <p:cNvSpPr/>
          <p:nvPr/>
        </p:nvSpPr>
        <p:spPr>
          <a:xfrm>
            <a:off x="7482325"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61"/>
          <p:cNvCxnSpPr/>
          <p:nvPr/>
        </p:nvCxnSpPr>
        <p:spPr>
          <a:xfrm rot="10800000">
            <a:off x="7943125"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440" name="Google Shape;440;p61"/>
          <p:cNvCxnSpPr>
            <a:endCxn id="438" idx="4"/>
          </p:cNvCxnSpPr>
          <p:nvPr/>
        </p:nvCxnSpPr>
        <p:spPr>
          <a:xfrm rot="10800000">
            <a:off x="7945525"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441" name="Google Shape;441;p61"/>
          <p:cNvCxnSpPr>
            <a:stCxn id="438" idx="2"/>
            <a:endCxn id="438" idx="6"/>
          </p:cNvCxnSpPr>
          <p:nvPr/>
        </p:nvCxnSpPr>
        <p:spPr>
          <a:xfrm>
            <a:off x="7482325"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442" name="Google Shape;442;p61"/>
          <p:cNvSpPr txBox="1"/>
          <p:nvPr/>
        </p:nvSpPr>
        <p:spPr>
          <a:xfrm>
            <a:off x="7702675"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443" name="Google Shape;443;p61"/>
          <p:cNvSpPr/>
          <p:nvPr/>
        </p:nvSpPr>
        <p:spPr>
          <a:xfrm>
            <a:off x="7652600"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444" name="Google Shape;444;p61"/>
          <p:cNvSpPr txBox="1"/>
          <p:nvPr/>
        </p:nvSpPr>
        <p:spPr>
          <a:xfrm>
            <a:off x="7482325"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445" name="Google Shape;445;p61"/>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446" name="Google Shape;446;p61"/>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447" name="Google Shape;447;p61"/>
          <p:cNvSpPr txBox="1"/>
          <p:nvPr/>
        </p:nvSpPr>
        <p:spPr>
          <a:xfrm>
            <a:off x="7482325"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448" name="Google Shape;448;p61"/>
          <p:cNvCxnSpPr>
            <a:endCxn id="431"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449" name="Google Shape;449;p61"/>
          <p:cNvCxnSpPr>
            <a:endCxn id="438" idx="3"/>
          </p:cNvCxnSpPr>
          <p:nvPr/>
        </p:nvCxnSpPr>
        <p:spPr>
          <a:xfrm>
            <a:off x="6772293" y="2721994"/>
            <a:ext cx="845700" cy="650400"/>
          </a:xfrm>
          <a:prstGeom prst="curvedConnector4">
            <a:avLst>
              <a:gd fmla="val 41979" name="adj1"/>
              <a:gd fmla="val 157471" name="adj2"/>
            </a:avLst>
          </a:prstGeom>
          <a:noFill/>
          <a:ln cap="flat" cmpd="sng" w="28575">
            <a:solidFill>
              <a:schemeClr val="dk2"/>
            </a:solidFill>
            <a:prstDash val="solid"/>
            <a:round/>
            <a:headEnd len="med" w="med" type="none"/>
            <a:tailEnd len="med" w="med" type="triangle"/>
          </a:ln>
        </p:spPr>
      </p:cxnSp>
      <p:cxnSp>
        <p:nvCxnSpPr>
          <p:cNvPr id="450" name="Google Shape;450;p61"/>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451" name="Google Shape;451;p61"/>
          <p:cNvCxnSpPr/>
          <p:nvPr/>
        </p:nvCxnSpPr>
        <p:spPr>
          <a:xfrm>
            <a:off x="8273043" y="2721994"/>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452" name="Google Shape;452;p61"/>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453" name="Google Shape;453;p61"/>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Graphs </a:t>
            </a:r>
            <a:endParaRPr/>
          </a:p>
        </p:txBody>
      </p:sp>
      <p:sp>
        <p:nvSpPr>
          <p:cNvPr id="90" name="Google Shape;90;p17"/>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TensorFlow each node is an operation with possible inputs that can supply some output.</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a:p>
        </p:txBody>
      </p:sp>
      <p:sp>
        <p:nvSpPr>
          <p:cNvPr id="91" name="Google Shape;91;p17"/>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 name="Google Shape;92;p17"/>
          <p:cNvPicPr preferRelativeResize="0"/>
          <p:nvPr/>
        </p:nvPicPr>
        <p:blipFill>
          <a:blip r:embed="rId3">
            <a:alphaModFix/>
          </a:blip>
          <a:stretch>
            <a:fillRect/>
          </a:stretch>
        </p:blipFill>
        <p:spPr>
          <a:xfrm>
            <a:off x="4475075" y="445025"/>
            <a:ext cx="4357226" cy="4191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applications in Computer Vision (CV) , speech recognition, language modeling, translation, image captioning</a:t>
            </a: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modeling of time-dependent and sequential data tasks</a:t>
            </a: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Shortcoming :- where the gap between the relevant information and the place that it’s needed is small, RNNs can learn to use the past information.</a:t>
            </a:r>
            <a:endParaRPr sz="1400">
              <a:solidFill>
                <a:srgbClr val="000000"/>
              </a:solidFill>
              <a:highlight>
                <a:srgbClr val="FFFFFF"/>
              </a:highlight>
              <a:latin typeface="Arial"/>
              <a:ea typeface="Arial"/>
              <a:cs typeface="Arial"/>
              <a:sym typeface="Arial"/>
            </a:endParaRPr>
          </a:p>
        </p:txBody>
      </p:sp>
      <p:sp>
        <p:nvSpPr>
          <p:cNvPr id="459" name="Google Shape;459;p62"/>
          <p:cNvSpPr txBox="1"/>
          <p:nvPr/>
        </p:nvSpPr>
        <p:spPr>
          <a:xfrm>
            <a:off x="337825" y="253375"/>
            <a:ext cx="85641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0000"/>
                </a:solidFill>
                <a:latin typeface="PT Sans Narrow"/>
                <a:ea typeface="PT Sans Narrow"/>
                <a:cs typeface="PT Sans Narrow"/>
                <a:sym typeface="PT Sans Narrow"/>
              </a:rPr>
              <a:t>Applications</a:t>
            </a:r>
            <a:endParaRPr b="1" sz="2400">
              <a:solidFill>
                <a:srgbClr val="CC0000"/>
              </a:solidFill>
              <a:latin typeface="PT Sans Narrow"/>
              <a:ea typeface="PT Sans Narrow"/>
              <a:cs typeface="PT Sans Narrow"/>
              <a:sym typeface="PT Sans Narro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6" name="Google Shape;466;p63"/>
          <p:cNvPicPr preferRelativeResize="0"/>
          <p:nvPr/>
        </p:nvPicPr>
        <p:blipFill rotWithShape="1">
          <a:blip r:embed="rId3">
            <a:alphaModFix/>
          </a:blip>
          <a:srcRect b="0" l="6419" r="0" t="5944"/>
          <a:stretch/>
        </p:blipFill>
        <p:spPr>
          <a:xfrm>
            <a:off x="1728150" y="2571750"/>
            <a:ext cx="7415851" cy="2436875"/>
          </a:xfrm>
          <a:prstGeom prst="rect">
            <a:avLst/>
          </a:prstGeom>
          <a:noFill/>
          <a:ln>
            <a:noFill/>
          </a:ln>
        </p:spPr>
      </p:pic>
      <p:pic>
        <p:nvPicPr>
          <p:cNvPr id="467" name="Google Shape;467;p63"/>
          <p:cNvPicPr preferRelativeResize="0"/>
          <p:nvPr/>
        </p:nvPicPr>
        <p:blipFill rotWithShape="1">
          <a:blip r:embed="rId4">
            <a:alphaModFix/>
          </a:blip>
          <a:srcRect b="-1740" l="6100" r="-6099" t="1740"/>
          <a:stretch/>
        </p:blipFill>
        <p:spPr>
          <a:xfrm>
            <a:off x="-247550" y="-66687"/>
            <a:ext cx="6762750" cy="2638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Short Term Memory networks (LSTM )</a:t>
            </a:r>
            <a:endParaRPr/>
          </a:p>
        </p:txBody>
      </p:sp>
      <p:sp>
        <p:nvSpPr>
          <p:cNvPr id="473" name="Google Shape;473;p6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explicitly designed to avoid the long-term dependency problem. Remembering information for long periods of time is practically their default behavior</a:t>
            </a:r>
            <a:br>
              <a:rPr lang="en"/>
            </a:br>
            <a:br>
              <a:rPr lang="en"/>
            </a:br>
            <a:endParaRPr/>
          </a:p>
          <a:p>
            <a:pPr indent="-342900" lvl="0" marL="457200" rtl="0" algn="l">
              <a:spcBef>
                <a:spcPts val="0"/>
              </a:spcBef>
              <a:spcAft>
                <a:spcPts val="0"/>
              </a:spcAft>
              <a:buSzPts val="1800"/>
              <a:buChar char="●"/>
            </a:pPr>
            <a:r>
              <a:rPr lang="en"/>
              <a:t>key to LSTMs is the </a:t>
            </a:r>
            <a:r>
              <a:rPr b="1" lang="en"/>
              <a:t>cell state</a:t>
            </a:r>
            <a:br>
              <a:rPr b="1" lang="en"/>
            </a:br>
            <a:endParaRPr b="1"/>
          </a:p>
        </p:txBody>
      </p:sp>
      <p:pic>
        <p:nvPicPr>
          <p:cNvPr id="474" name="Google Shape;474;p64"/>
          <p:cNvPicPr preferRelativeResize="0"/>
          <p:nvPr/>
        </p:nvPicPr>
        <p:blipFill rotWithShape="1">
          <a:blip r:embed="rId3">
            <a:alphaModFix/>
          </a:blip>
          <a:srcRect b="1174" l="5887" r="4770" t="1776"/>
          <a:stretch/>
        </p:blipFill>
        <p:spPr>
          <a:xfrm>
            <a:off x="4572000" y="2044750"/>
            <a:ext cx="4144150" cy="2783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5"/>
          <p:cNvSpPr txBox="1"/>
          <p:nvPr>
            <p:ph idx="1" type="body"/>
          </p:nvPr>
        </p:nvSpPr>
        <p:spPr>
          <a:xfrm>
            <a:off x="311700" y="201700"/>
            <a:ext cx="8337000" cy="43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has three  </a:t>
            </a:r>
            <a:r>
              <a:rPr b="1" lang="en"/>
              <a:t>gates</a:t>
            </a:r>
            <a:r>
              <a:rPr lang="en"/>
              <a:t>, to protect and control the cell state. Each gate is composed out of a sigmoid neural net layer and a pointwise multiplication operation. The LSTM does have the ability to remove or add information to the cell state, carefully regulated by structures called gates</a:t>
            </a:r>
            <a:endParaRPr/>
          </a:p>
          <a:p>
            <a:pPr indent="-342900" lvl="0" marL="457200" rtl="0" algn="l">
              <a:spcBef>
                <a:spcPts val="1600"/>
              </a:spcBef>
              <a:spcAft>
                <a:spcPts val="0"/>
              </a:spcAft>
              <a:buSzPts val="1800"/>
              <a:buChar char="●"/>
            </a:pPr>
            <a:r>
              <a:rPr lang="en"/>
              <a:t>“forget gate layer” </a:t>
            </a:r>
            <a:endParaRPr/>
          </a:p>
        </p:txBody>
      </p:sp>
      <p:pic>
        <p:nvPicPr>
          <p:cNvPr id="480" name="Google Shape;480;p65"/>
          <p:cNvPicPr preferRelativeResize="0"/>
          <p:nvPr/>
        </p:nvPicPr>
        <p:blipFill>
          <a:blip r:embed="rId3">
            <a:alphaModFix/>
          </a:blip>
          <a:stretch>
            <a:fillRect/>
          </a:stretch>
        </p:blipFill>
        <p:spPr>
          <a:xfrm>
            <a:off x="123813" y="3197850"/>
            <a:ext cx="4448175" cy="695325"/>
          </a:xfrm>
          <a:prstGeom prst="rect">
            <a:avLst/>
          </a:prstGeom>
          <a:noFill/>
          <a:ln>
            <a:noFill/>
          </a:ln>
        </p:spPr>
      </p:pic>
      <p:pic>
        <p:nvPicPr>
          <p:cNvPr id="481" name="Google Shape;481;p65"/>
          <p:cNvPicPr preferRelativeResize="0"/>
          <p:nvPr/>
        </p:nvPicPr>
        <p:blipFill rotWithShape="1">
          <a:blip r:embed="rId4">
            <a:alphaModFix/>
          </a:blip>
          <a:srcRect b="0" l="4825" r="0" t="0"/>
          <a:stretch/>
        </p:blipFill>
        <p:spPr>
          <a:xfrm>
            <a:off x="4667125" y="2149400"/>
            <a:ext cx="4165175" cy="2627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6"/>
          <p:cNvSpPr txBox="1"/>
          <p:nvPr>
            <p:ph idx="1" type="body"/>
          </p:nvPr>
        </p:nvSpPr>
        <p:spPr>
          <a:xfrm>
            <a:off x="311700" y="1844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decide what new information to store in the cell state</a:t>
            </a:r>
            <a:endParaRPr/>
          </a:p>
          <a:p>
            <a:pPr indent="-342900" lvl="0" marL="457200" rtl="0" algn="l">
              <a:spcBef>
                <a:spcPts val="0"/>
              </a:spcBef>
              <a:spcAft>
                <a:spcPts val="0"/>
              </a:spcAft>
              <a:buSzPts val="1800"/>
              <a:buChar char="●"/>
            </a:pPr>
            <a:r>
              <a:rPr lang="en"/>
              <a:t> “input gate layer” : decides which values to update</a:t>
            </a:r>
            <a:endParaRPr/>
          </a:p>
          <a:p>
            <a:pPr indent="-342900" lvl="0" marL="457200" rtl="0" algn="l">
              <a:spcBef>
                <a:spcPts val="0"/>
              </a:spcBef>
              <a:spcAft>
                <a:spcPts val="0"/>
              </a:spcAft>
              <a:buSzPts val="1800"/>
              <a:buChar char="●"/>
            </a:pPr>
            <a:r>
              <a:rPr lang="en"/>
              <a:t>“tanh layer”:  creates a vector of new candidate values, C̃ t, that could be added to the state</a:t>
            </a:r>
            <a:endParaRPr/>
          </a:p>
        </p:txBody>
      </p:sp>
      <p:pic>
        <p:nvPicPr>
          <p:cNvPr id="487" name="Google Shape;487;p66"/>
          <p:cNvPicPr preferRelativeResize="0"/>
          <p:nvPr/>
        </p:nvPicPr>
        <p:blipFill rotWithShape="1">
          <a:blip r:embed="rId3">
            <a:alphaModFix/>
          </a:blip>
          <a:srcRect b="0" l="3807" r="3548" t="3241"/>
          <a:stretch/>
        </p:blipFill>
        <p:spPr>
          <a:xfrm>
            <a:off x="311700" y="1852025"/>
            <a:ext cx="8471676" cy="2780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7"/>
          <p:cNvSpPr txBox="1"/>
          <p:nvPr>
            <p:ph idx="1" type="body"/>
          </p:nvPr>
        </p:nvSpPr>
        <p:spPr>
          <a:xfrm>
            <a:off x="119150" y="744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update the old cell state, Ct−1, into the new cell state Ct</a:t>
            </a:r>
            <a:endParaRPr sz="1400"/>
          </a:p>
          <a:p>
            <a:pPr indent="-317500" lvl="0" marL="457200" rtl="0" algn="l">
              <a:spcBef>
                <a:spcPts val="1600"/>
              </a:spcBef>
              <a:spcAft>
                <a:spcPts val="0"/>
              </a:spcAft>
              <a:buSzPts val="1400"/>
              <a:buChar char="●"/>
            </a:pPr>
            <a:r>
              <a:rPr lang="en" sz="1400"/>
              <a:t>multiply the old state by ft, forgetting the things we decided to forget earlier</a:t>
            </a:r>
            <a:endParaRPr sz="1400"/>
          </a:p>
          <a:p>
            <a:pPr indent="-317500" lvl="0" marL="457200" rtl="0" algn="l">
              <a:spcBef>
                <a:spcPts val="0"/>
              </a:spcBef>
              <a:spcAft>
                <a:spcPts val="0"/>
              </a:spcAft>
              <a:buSzPts val="1400"/>
              <a:buChar char="●"/>
            </a:pPr>
            <a:r>
              <a:rPr lang="en" sz="1400"/>
              <a:t>add it∗C̃ t. This is the new candidate values, scaled by how much we decided to update each state value.</a:t>
            </a:r>
            <a:endParaRPr sz="1400"/>
          </a:p>
        </p:txBody>
      </p:sp>
      <p:pic>
        <p:nvPicPr>
          <p:cNvPr id="493" name="Google Shape;493;p67"/>
          <p:cNvPicPr preferRelativeResize="0"/>
          <p:nvPr/>
        </p:nvPicPr>
        <p:blipFill>
          <a:blip r:embed="rId3">
            <a:alphaModFix/>
          </a:blip>
          <a:stretch>
            <a:fillRect/>
          </a:stretch>
        </p:blipFill>
        <p:spPr>
          <a:xfrm>
            <a:off x="0" y="1554063"/>
            <a:ext cx="9144000" cy="33190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8"/>
          <p:cNvSpPr txBox="1"/>
          <p:nvPr>
            <p:ph idx="1" type="body"/>
          </p:nvPr>
        </p:nvSpPr>
        <p:spPr>
          <a:xfrm>
            <a:off x="302550" y="247550"/>
            <a:ext cx="8529600" cy="432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 decide what to output</a:t>
            </a:r>
            <a:endParaRPr/>
          </a:p>
          <a:p>
            <a:pPr indent="-317500" lvl="1" marL="914400" rtl="0" algn="l">
              <a:spcBef>
                <a:spcPts val="0"/>
              </a:spcBef>
              <a:spcAft>
                <a:spcPts val="0"/>
              </a:spcAft>
              <a:buSzPts val="1400"/>
              <a:buChar char="○"/>
            </a:pPr>
            <a:r>
              <a:rPr lang="en"/>
              <a:t>First, we run a sigmoid layer which decides what parts of the cell state we’re going to output.</a:t>
            </a:r>
            <a:endParaRPr/>
          </a:p>
          <a:p>
            <a:pPr indent="-317500" lvl="1" marL="914400" rtl="0" algn="l">
              <a:spcBef>
                <a:spcPts val="0"/>
              </a:spcBef>
              <a:spcAft>
                <a:spcPts val="0"/>
              </a:spcAft>
              <a:buSzPts val="1400"/>
              <a:buChar char="○"/>
            </a:pPr>
            <a:r>
              <a:rPr lang="en"/>
              <a:t>we put the cell state through tanh (to push the values to be between −1 and 1)</a:t>
            </a:r>
            <a:endParaRPr/>
          </a:p>
          <a:p>
            <a:pPr indent="-317500" lvl="1" marL="914400" rtl="0" algn="l">
              <a:spcBef>
                <a:spcPts val="0"/>
              </a:spcBef>
              <a:spcAft>
                <a:spcPts val="0"/>
              </a:spcAft>
              <a:buSzPts val="1400"/>
              <a:buChar char="○"/>
            </a:pPr>
            <a:r>
              <a:rPr lang="en"/>
              <a:t>multiply it by the output of the sigmoid gate, so that we only output the parts we decided to </a:t>
            </a:r>
            <a:endParaRPr/>
          </a:p>
        </p:txBody>
      </p:sp>
      <p:pic>
        <p:nvPicPr>
          <p:cNvPr id="499" name="Google Shape;499;p68"/>
          <p:cNvPicPr preferRelativeResize="0"/>
          <p:nvPr/>
        </p:nvPicPr>
        <p:blipFill rotWithShape="1">
          <a:blip r:embed="rId3">
            <a:alphaModFix/>
          </a:blip>
          <a:srcRect b="0" l="3405" r="5544" t="6933"/>
          <a:stretch/>
        </p:blipFill>
        <p:spPr>
          <a:xfrm>
            <a:off x="375900" y="2145425"/>
            <a:ext cx="8324950" cy="2783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6" name="Google Shape;506;p69"/>
          <p:cNvPicPr preferRelativeResize="0"/>
          <p:nvPr/>
        </p:nvPicPr>
        <p:blipFill>
          <a:blip r:embed="rId3">
            <a:alphaModFix/>
          </a:blip>
          <a:stretch>
            <a:fillRect/>
          </a:stretch>
        </p:blipFill>
        <p:spPr>
          <a:xfrm>
            <a:off x="0" y="897011"/>
            <a:ext cx="9143999" cy="3349478"/>
          </a:xfrm>
          <a:prstGeom prst="rect">
            <a:avLst/>
          </a:prstGeom>
          <a:noFill/>
          <a:ln>
            <a:noFill/>
          </a:ln>
        </p:spPr>
      </p:pic>
      <p:sp>
        <p:nvSpPr>
          <p:cNvPr id="507" name="Google Shape;507;p69"/>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0"/>
          <p:cNvSpPr txBox="1"/>
          <p:nvPr>
            <p:ph type="title"/>
          </p:nvPr>
        </p:nvSpPr>
        <p:spPr>
          <a:xfrm>
            <a:off x="348150" y="286613"/>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Example to model RNN Data</a:t>
            </a:r>
            <a:endParaRPr>
              <a:latin typeface="Montserrat"/>
              <a:ea typeface="Montserrat"/>
              <a:cs typeface="Montserrat"/>
              <a:sym typeface="Montserrat"/>
            </a:endParaRPr>
          </a:p>
        </p:txBody>
      </p:sp>
      <p:sp>
        <p:nvSpPr>
          <p:cNvPr id="513" name="Google Shape;513;p70"/>
          <p:cNvSpPr txBox="1"/>
          <p:nvPr/>
        </p:nvSpPr>
        <p:spPr>
          <a:xfrm>
            <a:off x="348150" y="1140375"/>
            <a:ext cx="8447700" cy="3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  t=0        t=1       t=2      t=3             t=4</a:t>
            </a:r>
            <a:endParaRPr sz="2000"/>
          </a:p>
          <a:p>
            <a:pPr indent="0" lvl="0" marL="0" rtl="0" algn="l">
              <a:spcBef>
                <a:spcPts val="0"/>
              </a:spcBef>
              <a:spcAft>
                <a:spcPts val="0"/>
              </a:spcAft>
              <a:buClr>
                <a:schemeClr val="dk1"/>
              </a:buClr>
              <a:buSzPts val="1100"/>
              <a:buFont typeface="Arial"/>
              <a:buNone/>
            </a:pPr>
            <a:r>
              <a:rPr lang="en" sz="2000"/>
              <a:t>[ The,   brown,    fox,     is,               quick]</a:t>
            </a:r>
            <a:endParaRPr sz="2000"/>
          </a:p>
          <a:p>
            <a:pPr indent="0" lvl="0" marL="0" rtl="0" algn="l">
              <a:spcBef>
                <a:spcPts val="0"/>
              </a:spcBef>
              <a:spcAft>
                <a:spcPts val="0"/>
              </a:spcAft>
              <a:buClr>
                <a:schemeClr val="dk1"/>
              </a:buClr>
              <a:buSzPts val="1100"/>
              <a:buFont typeface="Arial"/>
              <a:buNone/>
            </a:pPr>
            <a:r>
              <a:rPr lang="en" sz="2000"/>
              <a:t>[ The,    red,        fox,     jumped,      high]</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lang="en" sz="2000"/>
              <a:t>words_in_dataset[0] = [The, The]</a:t>
            </a:r>
            <a:endParaRPr sz="2000"/>
          </a:p>
          <a:p>
            <a:pPr indent="0" lvl="0" marL="0" rtl="0" algn="l">
              <a:spcBef>
                <a:spcPts val="0"/>
              </a:spcBef>
              <a:spcAft>
                <a:spcPts val="0"/>
              </a:spcAft>
              <a:buClr>
                <a:schemeClr val="dk1"/>
              </a:buClr>
              <a:buSzPts val="1100"/>
              <a:buFont typeface="Arial"/>
              <a:buNone/>
            </a:pPr>
            <a:r>
              <a:rPr lang="en" sz="2000"/>
              <a:t>words_in_dataset[1] = [brown, red]</a:t>
            </a:r>
            <a:endParaRPr sz="2000"/>
          </a:p>
          <a:p>
            <a:pPr indent="0" lvl="0" marL="0" rtl="0" algn="l">
              <a:spcBef>
                <a:spcPts val="0"/>
              </a:spcBef>
              <a:spcAft>
                <a:spcPts val="0"/>
              </a:spcAft>
              <a:buNone/>
            </a:pPr>
            <a:r>
              <a:rPr lang="en" sz="2000"/>
              <a:t>words_in_dataset[2] = [fox,fox]</a:t>
            </a:r>
            <a:endParaRPr sz="2000"/>
          </a:p>
          <a:p>
            <a:pPr indent="0" lvl="0" marL="0" rtl="0" algn="l">
              <a:spcBef>
                <a:spcPts val="0"/>
              </a:spcBef>
              <a:spcAft>
                <a:spcPts val="0"/>
              </a:spcAft>
              <a:buNone/>
            </a:pPr>
            <a:r>
              <a:rPr lang="en" sz="2000"/>
              <a:t>words_in_dataset[3] = [is, jumped]</a:t>
            </a:r>
            <a:endParaRPr sz="2000"/>
          </a:p>
          <a:p>
            <a:pPr indent="0" lvl="0" marL="0" rtl="0" algn="l">
              <a:spcBef>
                <a:spcPts val="0"/>
              </a:spcBef>
              <a:spcAft>
                <a:spcPts val="0"/>
              </a:spcAft>
              <a:buNone/>
            </a:pPr>
            <a:r>
              <a:rPr lang="en" sz="2000"/>
              <a:t>words_in_dataset[4] = [quick, high]</a:t>
            </a:r>
            <a:endParaRPr sz="2000"/>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t>num_batches = 5, batch_size = 2, time_steps = 5</a:t>
            </a:r>
            <a:endParaRPr sz="2000"/>
          </a:p>
          <a:p>
            <a:pPr indent="0" lvl="0" marL="0" rtl="0" algn="l">
              <a:spcBef>
                <a:spcPts val="0"/>
              </a:spcBef>
              <a:spcAft>
                <a:spcPts val="0"/>
              </a:spcAft>
              <a:buNone/>
            </a:pPr>
            <a:r>
              <a:t/>
            </a:r>
            <a:endParaRPr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1"/>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Reinforcement Learning</a:t>
            </a:r>
            <a:endParaRPr/>
          </a:p>
        </p:txBody>
      </p:sp>
      <p:sp>
        <p:nvSpPr>
          <p:cNvPr id="519" name="Google Shape;519;p71"/>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in Graph</a:t>
            </a:r>
            <a:endParaRPr/>
          </a:p>
        </p:txBody>
      </p:sp>
      <p:sp>
        <p:nvSpPr>
          <p:cNvPr id="98" name="Google Shape;98;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Montserrat"/>
              <a:buChar char="●"/>
            </a:pPr>
            <a:r>
              <a:rPr lang="en" sz="1400">
                <a:solidFill>
                  <a:srgbClr val="434343"/>
                </a:solidFill>
                <a:latin typeface="Montserrat"/>
                <a:ea typeface="Montserrat"/>
                <a:cs typeface="Montserrat"/>
                <a:sym typeface="Montserrat"/>
              </a:rPr>
              <a:t>There are two main types of tensor objects in a Graph:</a:t>
            </a:r>
            <a:endParaRPr sz="1400">
              <a:solidFill>
                <a:srgbClr val="434343"/>
              </a:solidFill>
              <a:latin typeface="Montserrat"/>
              <a:ea typeface="Montserrat"/>
              <a:cs typeface="Montserrat"/>
              <a:sym typeface="Montserrat"/>
            </a:endParaRPr>
          </a:p>
          <a:p>
            <a:pPr indent="-317500" lvl="1" marL="914400" rtl="0" algn="l">
              <a:spcBef>
                <a:spcPts val="0"/>
              </a:spcBef>
              <a:spcAft>
                <a:spcPts val="0"/>
              </a:spcAft>
              <a:buClr>
                <a:srgbClr val="434343"/>
              </a:buClr>
              <a:buSzPts val="1400"/>
              <a:buFont typeface="Montserrat"/>
              <a:buChar char="○"/>
            </a:pPr>
            <a:r>
              <a:rPr lang="en">
                <a:solidFill>
                  <a:srgbClr val="434343"/>
                </a:solidFill>
                <a:latin typeface="Montserrat"/>
                <a:ea typeface="Montserrat"/>
                <a:cs typeface="Montserrat"/>
                <a:sym typeface="Montserrat"/>
              </a:rPr>
              <a:t>Variables  </a:t>
            </a:r>
            <a:endParaRPr>
              <a:solidFill>
                <a:srgbClr val="434343"/>
              </a:solidFill>
              <a:latin typeface="Montserrat"/>
              <a:ea typeface="Montserrat"/>
              <a:cs typeface="Montserrat"/>
              <a:sym typeface="Montserrat"/>
            </a:endParaRPr>
          </a:p>
          <a:p>
            <a:pPr indent="-317500" lvl="2" marL="1371600" rtl="0" algn="l">
              <a:spcBef>
                <a:spcPts val="0"/>
              </a:spcBef>
              <a:spcAft>
                <a:spcPts val="0"/>
              </a:spcAft>
              <a:buClr>
                <a:srgbClr val="434343"/>
              </a:buClr>
              <a:buSzPts val="1400"/>
              <a:buFont typeface="Montserrat"/>
              <a:buChar char="■"/>
            </a:pPr>
            <a:r>
              <a:rPr lang="en">
                <a:solidFill>
                  <a:srgbClr val="434343"/>
                </a:solidFill>
                <a:latin typeface="Montserrat"/>
                <a:ea typeface="Montserrat"/>
                <a:cs typeface="Montserrat"/>
                <a:sym typeface="Montserrat"/>
              </a:rPr>
              <a:t>state of graph</a:t>
            </a:r>
            <a:endParaRPr>
              <a:solidFill>
                <a:srgbClr val="434343"/>
              </a:solidFill>
              <a:latin typeface="Montserrat"/>
              <a:ea typeface="Montserrat"/>
              <a:cs typeface="Montserrat"/>
              <a:sym typeface="Montserrat"/>
            </a:endParaRPr>
          </a:p>
          <a:p>
            <a:pPr indent="-317500" lvl="2" marL="1371600" rtl="0" algn="l">
              <a:spcBef>
                <a:spcPts val="0"/>
              </a:spcBef>
              <a:spcAft>
                <a:spcPts val="0"/>
              </a:spcAft>
              <a:buClr>
                <a:srgbClr val="434343"/>
              </a:buClr>
              <a:buSzPts val="1400"/>
              <a:buFont typeface="Montserrat"/>
              <a:buChar char="■"/>
            </a:pPr>
            <a:r>
              <a:rPr lang="en">
                <a:solidFill>
                  <a:srgbClr val="434343"/>
                </a:solidFill>
                <a:latin typeface="Montserrat"/>
                <a:ea typeface="Montserrat"/>
                <a:cs typeface="Montserrat"/>
                <a:sym typeface="Montserrat"/>
              </a:rPr>
              <a:t>size needs to be specified</a:t>
            </a:r>
            <a:endParaRPr>
              <a:solidFill>
                <a:srgbClr val="434343"/>
              </a:solidFill>
              <a:latin typeface="Montserrat"/>
              <a:ea typeface="Montserrat"/>
              <a:cs typeface="Montserrat"/>
              <a:sym typeface="Montserrat"/>
            </a:endParaRPr>
          </a:p>
          <a:p>
            <a:pPr indent="-317500" lvl="2" marL="1371600" rtl="0" algn="l">
              <a:spcBef>
                <a:spcPts val="0"/>
              </a:spcBef>
              <a:spcAft>
                <a:spcPts val="0"/>
              </a:spcAft>
              <a:buClr>
                <a:srgbClr val="434343"/>
              </a:buClr>
              <a:buSzPts val="1400"/>
              <a:buFont typeface="Montserrat"/>
              <a:buChar char="■"/>
            </a:pPr>
            <a:r>
              <a:rPr lang="en">
                <a:solidFill>
                  <a:srgbClr val="333333"/>
                </a:solidFill>
                <a:latin typeface="Montserrat"/>
                <a:ea typeface="Montserrat"/>
                <a:cs typeface="Montserrat"/>
                <a:sym typeface="Montserrat"/>
              </a:rPr>
              <a:t>initialized before running the graph in a session</a:t>
            </a:r>
            <a:br>
              <a:rPr lang="en">
                <a:solidFill>
                  <a:srgbClr val="333333"/>
                </a:solidFill>
                <a:latin typeface="Montserrat"/>
                <a:ea typeface="Montserrat"/>
                <a:cs typeface="Montserrat"/>
                <a:sym typeface="Montserrat"/>
              </a:rPr>
            </a:br>
            <a:endParaRPr>
              <a:solidFill>
                <a:srgbClr val="333333"/>
              </a:solidFill>
              <a:latin typeface="Montserrat"/>
              <a:ea typeface="Montserrat"/>
              <a:cs typeface="Montserrat"/>
              <a:sym typeface="Montserrat"/>
            </a:endParaRPr>
          </a:p>
          <a:p>
            <a:pPr indent="-317500" lvl="1" marL="914400" rtl="0" algn="l">
              <a:spcBef>
                <a:spcPts val="0"/>
              </a:spcBef>
              <a:spcAft>
                <a:spcPts val="0"/>
              </a:spcAft>
              <a:buClr>
                <a:srgbClr val="434343"/>
              </a:buClr>
              <a:buSzPts val="1400"/>
              <a:buFont typeface="Montserrat"/>
              <a:buChar char="○"/>
            </a:pPr>
            <a:r>
              <a:rPr lang="en">
                <a:solidFill>
                  <a:srgbClr val="434343"/>
                </a:solidFill>
                <a:latin typeface="Montserrat"/>
                <a:ea typeface="Montserrat"/>
                <a:cs typeface="Montserrat"/>
                <a:sym typeface="Montserrat"/>
              </a:rPr>
              <a:t>Placeholders </a:t>
            </a:r>
            <a:endParaRPr>
              <a:solidFill>
                <a:srgbClr val="434343"/>
              </a:solidFill>
              <a:latin typeface="Montserrat"/>
              <a:ea typeface="Montserrat"/>
              <a:cs typeface="Montserrat"/>
              <a:sym typeface="Montserrat"/>
            </a:endParaRPr>
          </a:p>
          <a:p>
            <a:pPr indent="-317500" lvl="2" marL="1371600" rtl="0" algn="l">
              <a:spcBef>
                <a:spcPts val="0"/>
              </a:spcBef>
              <a:spcAft>
                <a:spcPts val="0"/>
              </a:spcAft>
              <a:buClr>
                <a:srgbClr val="434343"/>
              </a:buClr>
              <a:buSzPts val="1400"/>
              <a:buFont typeface="Montserrat"/>
              <a:buChar char="■"/>
            </a:pPr>
            <a:r>
              <a:rPr lang="en">
                <a:solidFill>
                  <a:srgbClr val="434343"/>
                </a:solidFill>
                <a:latin typeface="Montserrat"/>
                <a:ea typeface="Montserrat"/>
                <a:cs typeface="Montserrat"/>
                <a:sym typeface="Montserrat"/>
              </a:rPr>
              <a:t>An “empty” node that needs a value to be provided to compute output.</a:t>
            </a:r>
            <a:endParaRPr>
              <a:solidFill>
                <a:srgbClr val="434343"/>
              </a:solidFill>
              <a:latin typeface="Montserrat"/>
              <a:ea typeface="Montserrat"/>
              <a:cs typeface="Montserrat"/>
              <a:sym typeface="Montserrat"/>
            </a:endParaRPr>
          </a:p>
          <a:p>
            <a:pPr indent="-317500" lvl="2" marL="1371600" rtl="0" algn="l">
              <a:spcBef>
                <a:spcPts val="0"/>
              </a:spcBef>
              <a:spcAft>
                <a:spcPts val="0"/>
              </a:spcAft>
              <a:buClr>
                <a:srgbClr val="434343"/>
              </a:buClr>
              <a:buSzPts val="1400"/>
              <a:buFont typeface="Montserrat"/>
              <a:buChar char="■"/>
            </a:pPr>
            <a:r>
              <a:rPr lang="en">
                <a:solidFill>
                  <a:srgbClr val="434343"/>
                </a:solidFill>
                <a:latin typeface="Montserrat"/>
                <a:ea typeface="Montserrat"/>
                <a:cs typeface="Montserrat"/>
                <a:sym typeface="Montserrat"/>
              </a:rPr>
              <a:t>external input data </a:t>
            </a:r>
            <a:endParaRPr>
              <a:solidFill>
                <a:srgbClr val="434343"/>
              </a:solidFill>
              <a:latin typeface="Montserrat"/>
              <a:ea typeface="Montserrat"/>
              <a:cs typeface="Montserrat"/>
              <a:sym typeface="Montserrat"/>
            </a:endParaRPr>
          </a:p>
          <a:p>
            <a:pPr indent="-317500" lvl="2" marL="1371600" rtl="0" algn="l">
              <a:spcBef>
                <a:spcPts val="0"/>
              </a:spcBef>
              <a:spcAft>
                <a:spcPts val="0"/>
              </a:spcAft>
              <a:buClr>
                <a:srgbClr val="434343"/>
              </a:buClr>
              <a:buSzPts val="1400"/>
              <a:buFont typeface="Montserrat"/>
              <a:buChar char="■"/>
            </a:pPr>
            <a:r>
              <a:rPr lang="en">
                <a:solidFill>
                  <a:srgbClr val="434343"/>
                </a:solidFill>
                <a:latin typeface="Montserrat"/>
                <a:ea typeface="Montserrat"/>
                <a:cs typeface="Montserrat"/>
                <a:sym typeface="Montserrat"/>
              </a:rPr>
              <a:t>size can be varied </a:t>
            </a:r>
            <a:endParaRPr>
              <a:solidFill>
                <a:srgbClr val="434343"/>
              </a:solidFill>
              <a:latin typeface="Montserrat"/>
              <a:ea typeface="Montserrat"/>
              <a:cs typeface="Montserrat"/>
              <a:sym typeface="Montserrat"/>
            </a:endParaRPr>
          </a:p>
          <a:p>
            <a:pPr indent="-317500" lvl="2" marL="1371600" rtl="0" algn="l">
              <a:spcBef>
                <a:spcPts val="0"/>
              </a:spcBef>
              <a:spcAft>
                <a:spcPts val="0"/>
              </a:spcAft>
              <a:buClr>
                <a:srgbClr val="434343"/>
              </a:buClr>
              <a:buSzPts val="1400"/>
              <a:buFont typeface="Montserrat"/>
              <a:buChar char="■"/>
            </a:pPr>
            <a:r>
              <a:rPr lang="en">
                <a:solidFill>
                  <a:srgbClr val="333333"/>
                </a:solidFill>
                <a:latin typeface="Montserrat"/>
                <a:ea typeface="Montserrat"/>
                <a:cs typeface="Montserrat"/>
                <a:sym typeface="Montserrat"/>
              </a:rPr>
              <a:t>value to be assigned later </a:t>
            </a:r>
            <a:endParaRPr>
              <a:solidFill>
                <a:srgbClr val="333333"/>
              </a:solidFill>
              <a:latin typeface="Montserrat"/>
              <a:ea typeface="Montserrat"/>
              <a:cs typeface="Montserrat"/>
              <a:sym typeface="Montserrat"/>
            </a:endParaRPr>
          </a:p>
          <a:p>
            <a:pPr indent="0" lvl="0" marL="0" rtl="0" algn="l">
              <a:spcBef>
                <a:spcPts val="1600"/>
              </a:spcBef>
              <a:spcAft>
                <a:spcPts val="0"/>
              </a:spcAft>
              <a:buNone/>
            </a:pPr>
            <a:r>
              <a:t/>
            </a:r>
            <a:endParaRPr>
              <a:solidFill>
                <a:srgbClr val="333333"/>
              </a:solidFill>
              <a:latin typeface="Montserrat"/>
              <a:ea typeface="Montserrat"/>
              <a:cs typeface="Montserrat"/>
              <a:sym typeface="Montserrat"/>
            </a:endParaRPr>
          </a:p>
          <a:p>
            <a:pPr indent="0" lvl="0" marL="0" rtl="0" algn="l">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457200" rtl="0" algn="l">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2"/>
          <p:cNvSpPr txBox="1"/>
          <p:nvPr>
            <p:ph idx="1" type="body"/>
          </p:nvPr>
        </p:nvSpPr>
        <p:spPr>
          <a:xfrm>
            <a:off x="311700" y="312825"/>
            <a:ext cx="8520600" cy="440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br>
              <a:rPr lang="en" sz="1200">
                <a:solidFill>
                  <a:srgbClr val="000000"/>
                </a:solidFill>
                <a:highlight>
                  <a:srgbClr val="FFFFFF"/>
                </a:highlight>
                <a:latin typeface="Roboto"/>
                <a:ea typeface="Roboto"/>
                <a:cs typeface="Roboto"/>
                <a:sym typeface="Roboto"/>
              </a:rPr>
            </a:br>
            <a:br>
              <a:rPr lang="en" sz="1200">
                <a:solidFill>
                  <a:srgbClr val="000000"/>
                </a:solidFill>
                <a:highlight>
                  <a:srgbClr val="FFFFFF"/>
                </a:highlight>
                <a:latin typeface="Roboto"/>
                <a:ea typeface="Roboto"/>
                <a:cs typeface="Roboto"/>
                <a:sym typeface="Roboto"/>
              </a:rPr>
            </a:br>
            <a:endParaRPr sz="1200">
              <a:solidFill>
                <a:srgbClr val="000000"/>
              </a:solidFill>
              <a:highlight>
                <a:srgbClr val="FFFFFF"/>
              </a:highlight>
              <a:latin typeface="Roboto"/>
              <a:ea typeface="Roboto"/>
              <a:cs typeface="Roboto"/>
              <a:sym typeface="Roboto"/>
            </a:endParaRPr>
          </a:p>
          <a:p>
            <a:pPr indent="-304800" lvl="0" marL="457200" rtl="0" algn="l">
              <a:spcBef>
                <a:spcPts val="160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making decisions sequentially</a:t>
            </a:r>
            <a:endParaRPr sz="1200">
              <a:solidFill>
                <a:srgbClr val="000000"/>
              </a:solidFill>
              <a:highlight>
                <a:srgbClr val="FFFFFF"/>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learning algorithm is trained not on preset data but rather based on a feedback system as next input depends on the output of the previous input</a:t>
            </a:r>
            <a:endParaRPr sz="1200">
              <a:solidFill>
                <a:srgbClr val="000000"/>
              </a:solidFill>
              <a:highlight>
                <a:srgbClr val="FFFFFF"/>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semi-supervised learning model :- Contrary to supervised learning the decision is made on the initial input or the input given at the start</a:t>
            </a:r>
            <a:endParaRPr sz="1200">
              <a:solidFill>
                <a:srgbClr val="000000"/>
              </a:solidFill>
              <a:highlight>
                <a:srgbClr val="FFFFFF"/>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Markov Decision Processes (MDPs).</a:t>
            </a:r>
            <a:endParaRPr sz="1200">
              <a:solidFill>
                <a:srgbClr val="000000"/>
              </a:solidFill>
              <a:highlight>
                <a:srgbClr val="FFFFFF"/>
              </a:highlight>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 An MDP is defined via a state space S, an action space A, a function of transition probabilities between states (conditioned to the action taken by the decision maker), and a reward function.</a:t>
            </a:r>
            <a:endParaRPr sz="1200">
              <a:solidFill>
                <a:srgbClr val="000000"/>
              </a:solidFill>
              <a:highlight>
                <a:srgbClr val="FFFFFF"/>
              </a:highlight>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In its basic setting, the decision maker takes and action, and gets a reward from the environment, and the environment changes its state. Then the decision maker senses the state of the environment, takes an action, gets a reward, and so on so forth. The state transitions are probabilistic and depend solely on the actual state and the action taken by the decision maker. The reward obtained by the decision maker depends on the action taken, and on both the original and the new state of the environment. </a:t>
            </a:r>
            <a:endParaRPr/>
          </a:p>
          <a:p>
            <a:pPr indent="0" lvl="0" marL="457200" rtl="0" algn="l">
              <a:spcBef>
                <a:spcPts val="160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pic>
        <p:nvPicPr>
          <p:cNvPr id="529" name="Google Shape;529;p73"/>
          <p:cNvPicPr preferRelativeResize="0"/>
          <p:nvPr/>
        </p:nvPicPr>
        <p:blipFill>
          <a:blip r:embed="rId3">
            <a:alphaModFix/>
          </a:blip>
          <a:stretch>
            <a:fillRect/>
          </a:stretch>
        </p:blipFill>
        <p:spPr>
          <a:xfrm>
            <a:off x="950100" y="1842838"/>
            <a:ext cx="1877500" cy="1457825"/>
          </a:xfrm>
          <a:prstGeom prst="rect">
            <a:avLst/>
          </a:prstGeom>
          <a:noFill/>
          <a:ln>
            <a:noFill/>
          </a:ln>
        </p:spPr>
      </p:pic>
      <p:pic>
        <p:nvPicPr>
          <p:cNvPr id="530" name="Google Shape;530;p73"/>
          <p:cNvPicPr preferRelativeResize="0"/>
          <p:nvPr/>
        </p:nvPicPr>
        <p:blipFill>
          <a:blip r:embed="rId4">
            <a:alphaModFix/>
          </a:blip>
          <a:stretch>
            <a:fillRect/>
          </a:stretch>
        </p:blipFill>
        <p:spPr>
          <a:xfrm>
            <a:off x="5980550" y="1671470"/>
            <a:ext cx="2184775" cy="2179275"/>
          </a:xfrm>
          <a:prstGeom prst="rect">
            <a:avLst/>
          </a:prstGeom>
          <a:noFill/>
          <a:ln>
            <a:noFill/>
          </a:ln>
        </p:spPr>
      </p:pic>
      <p:cxnSp>
        <p:nvCxnSpPr>
          <p:cNvPr id="531" name="Google Shape;531;p73"/>
          <p:cNvCxnSpPr/>
          <p:nvPr/>
        </p:nvCxnSpPr>
        <p:spPr>
          <a:xfrm flipH="1" rot="10800000">
            <a:off x="2428050" y="1677600"/>
            <a:ext cx="3313500" cy="2109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32" name="Google Shape;532;p73"/>
          <p:cNvCxnSpPr/>
          <p:nvPr/>
        </p:nvCxnSpPr>
        <p:spPr>
          <a:xfrm rot="10800000">
            <a:off x="2334150" y="3395825"/>
            <a:ext cx="3337200" cy="557100"/>
          </a:xfrm>
          <a:prstGeom prst="curvedConnector3">
            <a:avLst>
              <a:gd fmla="val 50000" name="adj1"/>
            </a:avLst>
          </a:prstGeom>
          <a:noFill/>
          <a:ln cap="flat" cmpd="sng" w="38100">
            <a:solidFill>
              <a:schemeClr val="dk2"/>
            </a:solidFill>
            <a:prstDash val="solid"/>
            <a:round/>
            <a:headEnd len="med" w="med" type="none"/>
            <a:tailEnd len="med" w="med" type="triangle"/>
          </a:ln>
        </p:spPr>
      </p:cxnSp>
      <p:sp>
        <p:nvSpPr>
          <p:cNvPr id="533" name="Google Shape;533;p73"/>
          <p:cNvSpPr txBox="1"/>
          <p:nvPr/>
        </p:nvSpPr>
        <p:spPr>
          <a:xfrm>
            <a:off x="762425" y="3331250"/>
            <a:ext cx="1262400" cy="6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Montserrat"/>
                <a:ea typeface="Montserrat"/>
                <a:cs typeface="Montserrat"/>
                <a:sym typeface="Montserrat"/>
              </a:rPr>
              <a:t>Agent</a:t>
            </a:r>
            <a:endParaRPr sz="1800">
              <a:latin typeface="Montserrat"/>
              <a:ea typeface="Montserrat"/>
              <a:cs typeface="Montserrat"/>
              <a:sym typeface="Montserrat"/>
            </a:endParaRPr>
          </a:p>
        </p:txBody>
      </p:sp>
      <p:sp>
        <p:nvSpPr>
          <p:cNvPr id="534" name="Google Shape;534;p73"/>
          <p:cNvSpPr txBox="1"/>
          <p:nvPr/>
        </p:nvSpPr>
        <p:spPr>
          <a:xfrm>
            <a:off x="6187325" y="3794500"/>
            <a:ext cx="1935600" cy="6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Montserrat"/>
                <a:ea typeface="Montserrat"/>
                <a:cs typeface="Montserrat"/>
                <a:sym typeface="Montserrat"/>
              </a:rPr>
              <a:t>Environment</a:t>
            </a:r>
            <a:endParaRPr sz="1800">
              <a:latin typeface="Montserrat"/>
              <a:ea typeface="Montserrat"/>
              <a:cs typeface="Montserrat"/>
              <a:sym typeface="Montserrat"/>
            </a:endParaRPr>
          </a:p>
        </p:txBody>
      </p:sp>
      <p:sp>
        <p:nvSpPr>
          <p:cNvPr id="535" name="Google Shape;535;p73"/>
          <p:cNvSpPr txBox="1"/>
          <p:nvPr/>
        </p:nvSpPr>
        <p:spPr>
          <a:xfrm>
            <a:off x="3117000" y="3770950"/>
            <a:ext cx="1935600" cy="6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Montserrat"/>
                <a:ea typeface="Montserrat"/>
                <a:cs typeface="Montserrat"/>
                <a:sym typeface="Montserrat"/>
              </a:rPr>
              <a:t>Observations</a:t>
            </a:r>
            <a:endParaRPr sz="1800">
              <a:latin typeface="Montserrat"/>
              <a:ea typeface="Montserrat"/>
              <a:cs typeface="Montserrat"/>
              <a:sym typeface="Montserrat"/>
            </a:endParaRPr>
          </a:p>
          <a:p>
            <a:pPr indent="0" lvl="0" marL="0" rtl="0" algn="ctr">
              <a:spcBef>
                <a:spcPts val="0"/>
              </a:spcBef>
              <a:spcAft>
                <a:spcPts val="0"/>
              </a:spcAft>
              <a:buNone/>
            </a:pPr>
            <a:r>
              <a:rPr lang="en" sz="1800">
                <a:latin typeface="Montserrat"/>
                <a:ea typeface="Montserrat"/>
                <a:cs typeface="Montserrat"/>
                <a:sym typeface="Montserrat"/>
              </a:rPr>
              <a:t>Reward</a:t>
            </a:r>
            <a:endParaRPr sz="1800">
              <a:latin typeface="Montserrat"/>
              <a:ea typeface="Montserrat"/>
              <a:cs typeface="Montserrat"/>
              <a:sym typeface="Montserrat"/>
            </a:endParaRPr>
          </a:p>
        </p:txBody>
      </p:sp>
      <p:sp>
        <p:nvSpPr>
          <p:cNvPr id="536" name="Google Shape;536;p73"/>
          <p:cNvSpPr txBox="1"/>
          <p:nvPr/>
        </p:nvSpPr>
        <p:spPr>
          <a:xfrm>
            <a:off x="452175" y="131875"/>
            <a:ext cx="8817300" cy="12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Agent</a:t>
            </a:r>
            <a:endParaRPr sz="1800">
              <a:solidFill>
                <a:schemeClr val="dk2"/>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Environment</a:t>
            </a:r>
            <a:endParaRPr sz="1800">
              <a:solidFill>
                <a:schemeClr val="dk2"/>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Action</a:t>
            </a:r>
            <a:endParaRPr sz="1800">
              <a:solidFill>
                <a:schemeClr val="dk2"/>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Reward</a:t>
            </a:r>
            <a:endParaRPr/>
          </a:p>
        </p:txBody>
      </p:sp>
      <p:pic>
        <p:nvPicPr>
          <p:cNvPr id="537" name="Google Shape;537;p73"/>
          <p:cNvPicPr preferRelativeResize="0"/>
          <p:nvPr/>
        </p:nvPicPr>
        <p:blipFill>
          <a:blip r:embed="rId5">
            <a:alphaModFix/>
          </a:blip>
          <a:stretch>
            <a:fillRect/>
          </a:stretch>
        </p:blipFill>
        <p:spPr>
          <a:xfrm>
            <a:off x="76200" y="1485075"/>
            <a:ext cx="9020175" cy="2860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543" name="Google Shape;543;p7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Georgia"/>
              <a:buChar char="●"/>
            </a:pPr>
            <a:r>
              <a:rPr lang="en" sz="1600">
                <a:solidFill>
                  <a:srgbClr val="000000"/>
                </a:solidFill>
                <a:highlight>
                  <a:srgbClr val="FFFFFF"/>
                </a:highlight>
                <a:latin typeface="Georgia"/>
                <a:ea typeface="Georgia"/>
                <a:cs typeface="Georgia"/>
                <a:sym typeface="Georgia"/>
              </a:rPr>
              <a:t>computational neuroscience to model decision making process</a:t>
            </a:r>
            <a:endParaRPr sz="1600">
              <a:solidFill>
                <a:srgbClr val="000000"/>
              </a:solidFill>
              <a:highlight>
                <a:srgbClr val="FFFFFF"/>
              </a:highlight>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lang="en" sz="1600">
                <a:solidFill>
                  <a:srgbClr val="000000"/>
                </a:solidFill>
                <a:highlight>
                  <a:srgbClr val="FFFFFF"/>
                </a:highlight>
                <a:latin typeface="Georgia"/>
                <a:ea typeface="Georgia"/>
                <a:cs typeface="Georgia"/>
                <a:sym typeface="Georgia"/>
              </a:rPr>
              <a:t>Robotics</a:t>
            </a:r>
            <a:endParaRPr sz="1600">
              <a:solidFill>
                <a:srgbClr val="000000"/>
              </a:solidFill>
              <a:highlight>
                <a:srgbClr val="FFFFFF"/>
              </a:highlight>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lang="en" sz="1600">
                <a:solidFill>
                  <a:srgbClr val="000000"/>
                </a:solidFill>
                <a:highlight>
                  <a:srgbClr val="FFFFFF"/>
                </a:highlight>
                <a:latin typeface="Georgia"/>
                <a:ea typeface="Georgia"/>
                <a:cs typeface="Georgia"/>
                <a:sym typeface="Georgia"/>
              </a:rPr>
              <a:t>solve different games and sometimes achieve super-human performance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5"/>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Generative Adversarial Network (GAN)</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for unsupervised learning</a:t>
            </a:r>
            <a:endParaRPr/>
          </a:p>
          <a:p>
            <a:pPr indent="-342900" lvl="0" marL="457200" rtl="0" algn="l">
              <a:spcBef>
                <a:spcPts val="0"/>
              </a:spcBef>
              <a:spcAft>
                <a:spcPts val="0"/>
              </a:spcAft>
              <a:buSzPts val="1800"/>
              <a:buChar char="●"/>
            </a:pPr>
            <a:r>
              <a:rPr lang="en"/>
              <a:t>two competing neural network models which compete with each other and are able to analyze, capture and copy the variations within a dataset</a:t>
            </a:r>
            <a:endParaRPr/>
          </a:p>
          <a:p>
            <a:pPr indent="-342900" lvl="0" marL="457200" rtl="0" algn="l">
              <a:spcBef>
                <a:spcPts val="0"/>
              </a:spcBef>
              <a:spcAft>
                <a:spcPts val="0"/>
              </a:spcAft>
              <a:buSzPts val="1800"/>
              <a:buChar char="●"/>
            </a:pPr>
            <a:r>
              <a:rPr lang="en"/>
              <a:t>misclassifying things by adding only a small amount of noise into the original data. Surprisingly, the model after adding noise has higher confidence in the wrong prediction than when it predicted correctly. The reason for such adversary is that most machine learning models learn from a limited amount of data, which is a huge drawback, as it is prone to overfitting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1" name="Google Shape;561;p77"/>
          <p:cNvPicPr preferRelativeResize="0"/>
          <p:nvPr/>
        </p:nvPicPr>
        <p:blipFill rotWithShape="1">
          <a:blip r:embed="rId3">
            <a:alphaModFix/>
          </a:blip>
          <a:srcRect b="10340" l="8226" r="4445" t="7130"/>
          <a:stretch/>
        </p:blipFill>
        <p:spPr>
          <a:xfrm>
            <a:off x="579150" y="449263"/>
            <a:ext cx="7985699" cy="42449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8"/>
          <p:cNvSpPr txBox="1"/>
          <p:nvPr>
            <p:ph idx="1" type="body"/>
          </p:nvPr>
        </p:nvSpPr>
        <p:spPr>
          <a:xfrm>
            <a:off x="311700" y="2303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 GAN:</a:t>
            </a:r>
            <a:endParaRPr/>
          </a:p>
          <a:p>
            <a:pPr indent="0" lvl="0" marL="0" rtl="0" algn="l">
              <a:spcBef>
                <a:spcPts val="1600"/>
              </a:spcBef>
              <a:spcAft>
                <a:spcPts val="0"/>
              </a:spcAft>
              <a:buNone/>
            </a:pPr>
            <a:r>
              <a:rPr lang="en"/>
              <a:t>Part 1: The Discriminator is trained. </a:t>
            </a:r>
            <a:endParaRPr/>
          </a:p>
          <a:p>
            <a:pPr indent="-342900" lvl="0" marL="457200" rtl="0" algn="l">
              <a:spcBef>
                <a:spcPts val="1600"/>
              </a:spcBef>
              <a:spcAft>
                <a:spcPts val="0"/>
              </a:spcAft>
              <a:buSzPts val="1800"/>
              <a:buChar char="●"/>
            </a:pPr>
            <a:r>
              <a:rPr lang="en"/>
              <a:t>only forward propagated. The Discriminator is trained on real data for n epochs, and see if it can correctly predict them as real. Also, in this phase, the Discriminator is also trained on the fake generated data from the Generator and see if it can correctly predict them as fake.</a:t>
            </a:r>
            <a:endParaRPr/>
          </a:p>
          <a:p>
            <a:pPr indent="0" lvl="0" marL="0" rtl="0" algn="l">
              <a:spcBef>
                <a:spcPts val="1600"/>
              </a:spcBef>
              <a:spcAft>
                <a:spcPts val="0"/>
              </a:spcAft>
              <a:buNone/>
            </a:pPr>
            <a:r>
              <a:rPr lang="en"/>
              <a:t>Part 2: The Generator is trained. </a:t>
            </a:r>
            <a:endParaRPr/>
          </a:p>
          <a:p>
            <a:pPr indent="-342900" lvl="0" marL="457200" rtl="0" algn="l">
              <a:spcBef>
                <a:spcPts val="1600"/>
              </a:spcBef>
              <a:spcAft>
                <a:spcPts val="0"/>
              </a:spcAft>
              <a:buSzPts val="1800"/>
              <a:buChar char="●"/>
            </a:pPr>
            <a:r>
              <a:rPr lang="en"/>
              <a:t>After the Discriminator is trained by the generated fake data of the Generator, we can get its predictions and use the results for training the Generator and get better from the previous state to try and fool the Discriminator.</a:t>
            </a:r>
            <a:endParaRPr/>
          </a:p>
          <a:p>
            <a:pPr indent="0" lvl="0" marL="0" rtl="0" algn="l">
              <a:spcBef>
                <a:spcPts val="1600"/>
              </a:spcBef>
              <a:spcAft>
                <a:spcPts val="16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79"/>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Implementation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0"/>
          <p:cNvSpPr txBox="1"/>
          <p:nvPr>
            <p:ph idx="1" type="body"/>
          </p:nvPr>
        </p:nvSpPr>
        <p:spPr>
          <a:xfrm>
            <a:off x="219600" y="185800"/>
            <a:ext cx="8612700" cy="46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42729"/>
                </a:solidFill>
                <a:latin typeface="Arial"/>
                <a:ea typeface="Arial"/>
                <a:cs typeface="Arial"/>
                <a:sym typeface="Arial"/>
              </a:rPr>
              <a:t>In the neural network terminology:</a:t>
            </a:r>
            <a:endParaRPr sz="1150">
              <a:solidFill>
                <a:srgbClr val="242729"/>
              </a:solidFill>
              <a:latin typeface="Arial"/>
              <a:ea typeface="Arial"/>
              <a:cs typeface="Arial"/>
              <a:sym typeface="Arial"/>
            </a:endParaRPr>
          </a:p>
          <a:p>
            <a:pPr indent="-301625" lvl="0" marL="749300" rtl="0" algn="l">
              <a:spcBef>
                <a:spcPts val="1100"/>
              </a:spcBef>
              <a:spcAft>
                <a:spcPts val="0"/>
              </a:spcAft>
              <a:buClr>
                <a:srgbClr val="242729"/>
              </a:buClr>
              <a:buSzPts val="1150"/>
              <a:buFont typeface="Arial"/>
              <a:buChar char="●"/>
            </a:pPr>
            <a:r>
              <a:rPr lang="en" sz="1150">
                <a:solidFill>
                  <a:srgbClr val="242729"/>
                </a:solidFill>
                <a:latin typeface="Arial"/>
                <a:ea typeface="Arial"/>
                <a:cs typeface="Arial"/>
                <a:sym typeface="Arial"/>
              </a:rPr>
              <a:t>one </a:t>
            </a:r>
            <a:r>
              <a:rPr b="1" lang="en" sz="1150">
                <a:solidFill>
                  <a:srgbClr val="242729"/>
                </a:solidFill>
                <a:latin typeface="Arial"/>
                <a:ea typeface="Arial"/>
                <a:cs typeface="Arial"/>
                <a:sym typeface="Arial"/>
              </a:rPr>
              <a:t>epoch</a:t>
            </a:r>
            <a:r>
              <a:rPr lang="en" sz="1150">
                <a:solidFill>
                  <a:srgbClr val="242729"/>
                </a:solidFill>
                <a:latin typeface="Arial"/>
                <a:ea typeface="Arial"/>
                <a:cs typeface="Arial"/>
                <a:sym typeface="Arial"/>
              </a:rPr>
              <a:t> = one forward pass and one backward pass of </a:t>
            </a:r>
            <a:r>
              <a:rPr i="1" lang="en" sz="1150">
                <a:solidFill>
                  <a:srgbClr val="242729"/>
                </a:solidFill>
                <a:latin typeface="Arial"/>
                <a:ea typeface="Arial"/>
                <a:cs typeface="Arial"/>
                <a:sym typeface="Arial"/>
              </a:rPr>
              <a:t>all</a:t>
            </a:r>
            <a:r>
              <a:rPr lang="en" sz="1150">
                <a:solidFill>
                  <a:srgbClr val="242729"/>
                </a:solidFill>
                <a:latin typeface="Arial"/>
                <a:ea typeface="Arial"/>
                <a:cs typeface="Arial"/>
                <a:sym typeface="Arial"/>
              </a:rPr>
              <a:t> the training examples</a:t>
            </a:r>
            <a:endParaRPr sz="1150">
              <a:solidFill>
                <a:srgbClr val="242729"/>
              </a:solidFill>
              <a:latin typeface="Arial"/>
              <a:ea typeface="Arial"/>
              <a:cs typeface="Arial"/>
              <a:sym typeface="Arial"/>
            </a:endParaRPr>
          </a:p>
          <a:p>
            <a:pPr indent="-301625" lvl="0" marL="749300" rtl="0" algn="l">
              <a:spcBef>
                <a:spcPts val="0"/>
              </a:spcBef>
              <a:spcAft>
                <a:spcPts val="0"/>
              </a:spcAft>
              <a:buClr>
                <a:srgbClr val="242729"/>
              </a:buClr>
              <a:buSzPts val="1150"/>
              <a:buFont typeface="Arial"/>
              <a:buChar char="●"/>
            </a:pPr>
            <a:r>
              <a:rPr b="1" lang="en" sz="1150">
                <a:solidFill>
                  <a:srgbClr val="242729"/>
                </a:solidFill>
                <a:latin typeface="Arial"/>
                <a:ea typeface="Arial"/>
                <a:cs typeface="Arial"/>
                <a:sym typeface="Arial"/>
              </a:rPr>
              <a:t>batch size</a:t>
            </a:r>
            <a:r>
              <a:rPr lang="en" sz="1150">
                <a:solidFill>
                  <a:srgbClr val="242729"/>
                </a:solidFill>
                <a:latin typeface="Arial"/>
                <a:ea typeface="Arial"/>
                <a:cs typeface="Arial"/>
                <a:sym typeface="Arial"/>
              </a:rPr>
              <a:t> = the number of training examples in one forward/backward pass. The higher the batch size, the more memory space you'll need.</a:t>
            </a:r>
            <a:endParaRPr sz="1150">
              <a:solidFill>
                <a:srgbClr val="242729"/>
              </a:solidFill>
              <a:latin typeface="Arial"/>
              <a:ea typeface="Arial"/>
              <a:cs typeface="Arial"/>
              <a:sym typeface="Arial"/>
            </a:endParaRPr>
          </a:p>
          <a:p>
            <a:pPr indent="-301625" lvl="0" marL="749300" rtl="0" algn="l">
              <a:spcBef>
                <a:spcPts val="0"/>
              </a:spcBef>
              <a:spcAft>
                <a:spcPts val="0"/>
              </a:spcAft>
              <a:buClr>
                <a:srgbClr val="242729"/>
              </a:buClr>
              <a:buSzPts val="1150"/>
              <a:buFont typeface="Arial"/>
              <a:buChar char="●"/>
            </a:pPr>
            <a:r>
              <a:rPr lang="en" sz="1150">
                <a:solidFill>
                  <a:srgbClr val="242729"/>
                </a:solidFill>
                <a:latin typeface="Arial"/>
                <a:ea typeface="Arial"/>
                <a:cs typeface="Arial"/>
                <a:sym typeface="Arial"/>
              </a:rPr>
              <a:t>number of </a:t>
            </a:r>
            <a:r>
              <a:rPr b="1" lang="en" sz="1150">
                <a:solidFill>
                  <a:srgbClr val="242729"/>
                </a:solidFill>
                <a:latin typeface="Arial"/>
                <a:ea typeface="Arial"/>
                <a:cs typeface="Arial"/>
                <a:sym typeface="Arial"/>
              </a:rPr>
              <a:t>iterations</a:t>
            </a:r>
            <a:r>
              <a:rPr lang="en" sz="1150">
                <a:solidFill>
                  <a:srgbClr val="242729"/>
                </a:solidFill>
                <a:latin typeface="Arial"/>
                <a:ea typeface="Arial"/>
                <a:cs typeface="Arial"/>
                <a:sym typeface="Arial"/>
              </a:rPr>
              <a:t> = number of passes, each pass using [batch size] number of examples. To be clear, one pass = one forward pass + one backward pass (we do not count the forward pass and backward pass as two different passes).</a:t>
            </a:r>
            <a:endParaRPr sz="1150">
              <a:solidFill>
                <a:srgbClr val="242729"/>
              </a:solidFill>
              <a:latin typeface="Arial"/>
              <a:ea typeface="Arial"/>
              <a:cs typeface="Arial"/>
              <a:sym typeface="Arial"/>
            </a:endParaRPr>
          </a:p>
          <a:p>
            <a:pPr indent="0" lvl="0" marL="0" rtl="0" algn="l">
              <a:spcBef>
                <a:spcPts val="2200"/>
              </a:spcBef>
              <a:spcAft>
                <a:spcPts val="0"/>
              </a:spcAft>
              <a:buNone/>
            </a:pPr>
            <a:r>
              <a:rPr lang="en" sz="1150">
                <a:solidFill>
                  <a:srgbClr val="242729"/>
                </a:solidFill>
                <a:latin typeface="Arial"/>
                <a:ea typeface="Arial"/>
                <a:cs typeface="Arial"/>
                <a:sym typeface="Arial"/>
              </a:rPr>
              <a:t>Advantages of using a batch size &lt; number of all samples:</a:t>
            </a:r>
            <a:endParaRPr sz="1150">
              <a:solidFill>
                <a:srgbClr val="242729"/>
              </a:solidFill>
              <a:latin typeface="Arial"/>
              <a:ea typeface="Arial"/>
              <a:cs typeface="Arial"/>
              <a:sym typeface="Arial"/>
            </a:endParaRPr>
          </a:p>
          <a:p>
            <a:pPr indent="-301625" lvl="0" marL="749300" rtl="0" algn="l">
              <a:spcBef>
                <a:spcPts val="1100"/>
              </a:spcBef>
              <a:spcAft>
                <a:spcPts val="0"/>
              </a:spcAft>
              <a:buClr>
                <a:srgbClr val="242729"/>
              </a:buClr>
              <a:buSzPts val="1150"/>
              <a:buFont typeface="Arial"/>
              <a:buChar char="●"/>
            </a:pPr>
            <a:r>
              <a:rPr lang="en" sz="1150">
                <a:solidFill>
                  <a:srgbClr val="242729"/>
                </a:solidFill>
                <a:latin typeface="Arial"/>
                <a:ea typeface="Arial"/>
                <a:cs typeface="Arial"/>
                <a:sym typeface="Arial"/>
              </a:rPr>
              <a:t>It requires less memory. Since you train the network using fewer samples, the overall training procedure requires less memory. That's especially important if you are not able to fit the whole dataset in your machine's memory.</a:t>
            </a:r>
            <a:endParaRPr sz="1150">
              <a:solidFill>
                <a:srgbClr val="242729"/>
              </a:solidFill>
              <a:latin typeface="Arial"/>
              <a:ea typeface="Arial"/>
              <a:cs typeface="Arial"/>
              <a:sym typeface="Arial"/>
            </a:endParaRPr>
          </a:p>
          <a:p>
            <a:pPr indent="-301625" lvl="0" marL="749300" rtl="0" algn="l">
              <a:spcBef>
                <a:spcPts val="0"/>
              </a:spcBef>
              <a:spcAft>
                <a:spcPts val="0"/>
              </a:spcAft>
              <a:buClr>
                <a:srgbClr val="242729"/>
              </a:buClr>
              <a:buSzPts val="1150"/>
              <a:buFont typeface="Arial"/>
              <a:buChar char="●"/>
            </a:pPr>
            <a:r>
              <a:rPr lang="en" sz="1150">
                <a:solidFill>
                  <a:srgbClr val="242729"/>
                </a:solidFill>
                <a:latin typeface="Arial"/>
                <a:ea typeface="Arial"/>
                <a:cs typeface="Arial"/>
                <a:sym typeface="Arial"/>
              </a:rPr>
              <a:t>Typically networks train faster with mini-batches. That's because we update the weights after each propagation. In our example we've propagated 11 batches (10 of them had 100 samples and 1 had 50 samples) and after each of them we've updated our network's parameters. If we used all samples during propagation we would make only 1 update for the network's parameter.</a:t>
            </a:r>
            <a:endParaRPr sz="1150">
              <a:solidFill>
                <a:srgbClr val="242729"/>
              </a:solidFill>
              <a:latin typeface="Arial"/>
              <a:ea typeface="Arial"/>
              <a:cs typeface="Arial"/>
              <a:sym typeface="Arial"/>
            </a:endParaRPr>
          </a:p>
          <a:p>
            <a:pPr indent="0" lvl="0" marL="0" rtl="0" algn="l">
              <a:spcBef>
                <a:spcPts val="2200"/>
              </a:spcBef>
              <a:spcAft>
                <a:spcPts val="0"/>
              </a:spcAft>
              <a:buNone/>
            </a:pPr>
            <a:r>
              <a:rPr lang="en" sz="1150">
                <a:solidFill>
                  <a:srgbClr val="242729"/>
                </a:solidFill>
                <a:latin typeface="Arial"/>
                <a:ea typeface="Arial"/>
                <a:cs typeface="Arial"/>
                <a:sym typeface="Arial"/>
              </a:rPr>
              <a:t>Disadvantages of using a batch size &lt; number of all samples:</a:t>
            </a:r>
            <a:endParaRPr sz="1150">
              <a:solidFill>
                <a:srgbClr val="242729"/>
              </a:solidFill>
              <a:latin typeface="Arial"/>
              <a:ea typeface="Arial"/>
              <a:cs typeface="Arial"/>
              <a:sym typeface="Arial"/>
            </a:endParaRPr>
          </a:p>
          <a:p>
            <a:pPr indent="-301625" lvl="0" marL="749300" rtl="0" algn="l">
              <a:spcBef>
                <a:spcPts val="1100"/>
              </a:spcBef>
              <a:spcAft>
                <a:spcPts val="0"/>
              </a:spcAft>
              <a:buClr>
                <a:srgbClr val="242729"/>
              </a:buClr>
              <a:buSzPts val="1150"/>
              <a:buFont typeface="Arial"/>
              <a:buChar char="●"/>
            </a:pPr>
            <a:r>
              <a:rPr lang="en" sz="1150">
                <a:solidFill>
                  <a:srgbClr val="242729"/>
                </a:solidFill>
                <a:latin typeface="Arial"/>
                <a:ea typeface="Arial"/>
                <a:cs typeface="Arial"/>
                <a:sym typeface="Arial"/>
              </a:rPr>
              <a:t>The smaller the batch the less accurate the estimate of the gradient will be. In the figure below, you can see that the direction of the mini-batch gradient (green color) fluctuates much more in comparison to the direction of the full batch gradient (blue color).</a:t>
            </a:r>
            <a:endParaRPr sz="1150">
              <a:solidFill>
                <a:srgbClr val="242729"/>
              </a:solidFill>
              <a:latin typeface="Arial"/>
              <a:ea typeface="Arial"/>
              <a:cs typeface="Arial"/>
              <a:sym typeface="Arial"/>
            </a:endParaRPr>
          </a:p>
          <a:p>
            <a:pPr indent="0" lvl="0" marL="0" rtl="0" algn="l">
              <a:spcBef>
                <a:spcPts val="220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Vanishing Gradient </a:t>
            </a:r>
            <a:endParaRPr/>
          </a:p>
        </p:txBody>
      </p:sp>
      <p:sp>
        <p:nvSpPr>
          <p:cNvPr id="582" name="Google Shape;582;p8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 goes backwards from the output to the input layer, propagating the error gradient.</a:t>
            </a:r>
            <a:endParaRPr/>
          </a:p>
          <a:p>
            <a:pPr indent="0" lvl="0" marL="0" rtl="0" algn="l">
              <a:spcBef>
                <a:spcPts val="1600"/>
              </a:spcBef>
              <a:spcAft>
                <a:spcPts val="0"/>
              </a:spcAft>
              <a:buNone/>
            </a:pPr>
            <a:r>
              <a:rPr lang="en"/>
              <a:t>For deeper networks issues can arise from backpropagation, vanishing and exploding gradients!</a:t>
            </a:r>
            <a:endParaRPr/>
          </a:p>
          <a:p>
            <a:pPr indent="-342900" lvl="0" marL="457200" rtl="0" algn="l">
              <a:spcBef>
                <a:spcPts val="1600"/>
              </a:spcBef>
              <a:spcAft>
                <a:spcPts val="0"/>
              </a:spcAft>
              <a:buSzPts val="1800"/>
              <a:buChar char="●"/>
            </a:pPr>
            <a:r>
              <a:rPr lang="en"/>
              <a:t>As you go back to the “lower” layers, gradients often get smaller, eventually causing weights to never change at lower levels.</a:t>
            </a:r>
            <a:endParaRPr/>
          </a:p>
          <a:p>
            <a:pPr indent="-342900" lvl="0" marL="457200" rtl="0" algn="l">
              <a:spcBef>
                <a:spcPts val="0"/>
              </a:spcBef>
              <a:spcAft>
                <a:spcPts val="0"/>
              </a:spcAft>
              <a:buSzPts val="1800"/>
              <a:buChar char="●"/>
            </a:pPr>
            <a:r>
              <a:rPr lang="en"/>
              <a:t>The opposite can also occur, gradients explode on the way back, causing issues.</a:t>
            </a:r>
            <a:endParaRPr/>
          </a:p>
          <a:p>
            <a:pPr indent="0" lvl="0" marL="9144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Tensors 	</a:t>
            </a:r>
            <a:endParaRPr/>
          </a:p>
          <a:p>
            <a:pPr indent="0" lvl="0" marL="0" rtl="0" algn="l">
              <a:spcBef>
                <a:spcPts val="0"/>
              </a:spcBef>
              <a:spcAft>
                <a:spcPts val="0"/>
              </a:spcAft>
              <a:buNone/>
            </a:pPr>
            <a:r>
              <a:t/>
            </a:r>
            <a:endParaRPr/>
          </a:p>
        </p:txBody>
      </p:sp>
      <p:sp>
        <p:nvSpPr>
          <p:cNvPr id="104" name="Google Shape;104;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 </a:t>
            </a:r>
            <a:r>
              <a:rPr i="1" lang="en" sz="1400">
                <a:solidFill>
                  <a:srgbClr val="000000"/>
                </a:solidFill>
                <a:latin typeface="Arial"/>
                <a:ea typeface="Arial"/>
                <a:cs typeface="Arial"/>
                <a:sym typeface="Arial"/>
              </a:rPr>
              <a:t>tensor </a:t>
            </a:r>
            <a:r>
              <a:rPr lang="en" sz="1400">
                <a:solidFill>
                  <a:srgbClr val="000000"/>
                </a:solidFill>
                <a:latin typeface="Arial"/>
                <a:ea typeface="Arial"/>
                <a:cs typeface="Arial"/>
                <a:sym typeface="Arial"/>
              </a:rPr>
              <a:t>X ∈ RI1 ×···×IM  is a multidimensional array with elements that can each be indexed by a vector of positive integers. That is, every element X</a:t>
            </a:r>
            <a:r>
              <a:rPr baseline="-25000" lang="en" sz="1400">
                <a:solidFill>
                  <a:srgbClr val="000000"/>
                </a:solidFill>
                <a:latin typeface="Arial"/>
                <a:ea typeface="Arial"/>
                <a:cs typeface="Arial"/>
                <a:sym typeface="Arial"/>
              </a:rPr>
              <a:t>i1···iM</a:t>
            </a:r>
            <a:r>
              <a:rPr lang="en" sz="1400">
                <a:solidFill>
                  <a:srgbClr val="000000"/>
                </a:solidFill>
                <a:latin typeface="Arial"/>
                <a:ea typeface="Arial"/>
                <a:cs typeface="Arial"/>
                <a:sym typeface="Arial"/>
              </a:rPr>
              <a:t> ∈ R is uniquely addressed by a vector </a:t>
            </a:r>
            <a:endParaRPr sz="1400">
              <a:solidFill>
                <a:srgbClr val="000000"/>
              </a:solidFill>
              <a:latin typeface="Arial"/>
              <a:ea typeface="Arial"/>
              <a:cs typeface="Arial"/>
              <a:sym typeface="Arial"/>
            </a:endParaRPr>
          </a:p>
          <a:p>
            <a:pPr indent="0" lvl="0" marL="457200" rtl="0" algn="l">
              <a:spcBef>
                <a:spcPts val="1600"/>
              </a:spcBef>
              <a:spcAft>
                <a:spcPts val="0"/>
              </a:spcAft>
              <a:buNone/>
            </a:pPr>
            <a:r>
              <a:rPr lang="en" sz="1400">
                <a:solidFill>
                  <a:srgbClr val="000000"/>
                </a:solidFill>
                <a:latin typeface="Arial"/>
                <a:ea typeface="Arial"/>
                <a:cs typeface="Arial"/>
                <a:sym typeface="Arial"/>
              </a:rPr>
              <a:t>(i</a:t>
            </a:r>
            <a:r>
              <a:rPr baseline="-25000" lang="en" sz="1400">
                <a:solidFill>
                  <a:srgbClr val="000000"/>
                </a:solidFill>
                <a:latin typeface="Arial"/>
                <a:ea typeface="Arial"/>
                <a:cs typeface="Arial"/>
                <a:sym typeface="Arial"/>
              </a:rPr>
              <a:t>1</a:t>
            </a:r>
            <a:r>
              <a:rPr lang="en" sz="1400">
                <a:solidFill>
                  <a:srgbClr val="000000"/>
                </a:solidFill>
                <a:latin typeface="Arial"/>
                <a:ea typeface="Arial"/>
                <a:cs typeface="Arial"/>
                <a:sym typeface="Arial"/>
              </a:rPr>
              <a:t>, ..... , i</a:t>
            </a:r>
            <a:r>
              <a:rPr baseline="-25000" lang="en" sz="1400">
                <a:solidFill>
                  <a:srgbClr val="000000"/>
                </a:solidFill>
                <a:latin typeface="Arial"/>
                <a:ea typeface="Arial"/>
                <a:cs typeface="Arial"/>
                <a:sym typeface="Arial"/>
              </a:rPr>
              <a:t>M</a:t>
            </a:r>
            <a:r>
              <a:rPr lang="en" sz="1400">
                <a:solidFill>
                  <a:srgbClr val="000000"/>
                </a:solidFill>
                <a:latin typeface="Arial"/>
                <a:ea typeface="Arial"/>
                <a:cs typeface="Arial"/>
                <a:sym typeface="Arial"/>
              </a:rPr>
              <a:t> ) such that 1 ≤ i</a:t>
            </a:r>
            <a:r>
              <a:rPr baseline="-25000" lang="en" sz="1400">
                <a:solidFill>
                  <a:srgbClr val="000000"/>
                </a:solidFill>
                <a:latin typeface="Arial"/>
                <a:ea typeface="Arial"/>
                <a:cs typeface="Arial"/>
                <a:sym typeface="Arial"/>
              </a:rPr>
              <a:t>m</a:t>
            </a:r>
            <a:r>
              <a:rPr lang="en" sz="1400">
                <a:solidFill>
                  <a:srgbClr val="000000"/>
                </a:solidFill>
                <a:latin typeface="Arial"/>
                <a:ea typeface="Arial"/>
                <a:cs typeface="Arial"/>
                <a:sym typeface="Arial"/>
              </a:rPr>
              <a:t> ≤ I</a:t>
            </a:r>
            <a:r>
              <a:rPr baseline="-25000" lang="en" sz="1400">
                <a:solidFill>
                  <a:srgbClr val="000000"/>
                </a:solidFill>
                <a:latin typeface="Arial"/>
                <a:ea typeface="Arial"/>
                <a:cs typeface="Arial"/>
                <a:sym typeface="Arial"/>
              </a:rPr>
              <a:t>m</a:t>
            </a:r>
            <a:r>
              <a:rPr lang="en" sz="1400">
                <a:solidFill>
                  <a:srgbClr val="000000"/>
                </a:solidFill>
                <a:latin typeface="Arial"/>
                <a:ea typeface="Arial"/>
                <a:cs typeface="Arial"/>
                <a:sym typeface="Arial"/>
              </a:rPr>
              <a:t> for all m </a:t>
            </a:r>
            <a:endParaRPr sz="1400">
              <a:solidFill>
                <a:srgbClr val="000000"/>
              </a:solidFill>
              <a:latin typeface="Arial"/>
              <a:ea typeface="Arial"/>
              <a:cs typeface="Arial"/>
              <a:sym typeface="Arial"/>
            </a:endParaRPr>
          </a:p>
          <a:p>
            <a:pPr indent="-317500" lvl="0" marL="457200" rtl="0" algn="l">
              <a:spcBef>
                <a:spcPts val="1600"/>
              </a:spcBef>
              <a:spcAft>
                <a:spcPts val="0"/>
              </a:spcAft>
              <a:buClr>
                <a:srgbClr val="000000"/>
              </a:buClr>
              <a:buSzPts val="1400"/>
              <a:buFont typeface="Arial"/>
              <a:buChar char="●"/>
            </a:pPr>
            <a:r>
              <a:rPr lang="en" sz="1400">
                <a:solidFill>
                  <a:srgbClr val="000000"/>
                </a:solidFill>
                <a:latin typeface="Arial"/>
                <a:ea typeface="Arial"/>
                <a:cs typeface="Arial"/>
                <a:sym typeface="Arial"/>
              </a:rPr>
              <a:t>Each of the M dimensions of X is called a </a:t>
            </a:r>
            <a:r>
              <a:rPr i="1" lang="en" sz="1400">
                <a:solidFill>
                  <a:srgbClr val="000000"/>
                </a:solidFill>
                <a:latin typeface="Arial"/>
                <a:ea typeface="Arial"/>
                <a:cs typeface="Arial"/>
                <a:sym typeface="Arial"/>
              </a:rPr>
              <a:t>mode </a:t>
            </a:r>
            <a:r>
              <a:rPr lang="en" sz="1400">
                <a:solidFill>
                  <a:srgbClr val="000000"/>
                </a:solidFill>
                <a:latin typeface="Arial"/>
                <a:ea typeface="Arial"/>
                <a:cs typeface="Arial"/>
                <a:sym typeface="Arial"/>
              </a:rPr>
              <a:t>and represents a particular component of the data</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Vectors are tensors with only a single mode, while matrices are tensors with two modes.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Each element in the Tensor has the same data type, and the data type is always known.</a:t>
            </a: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The shape (that is, the number of dimensions it has and the size of each dimension) might be only partially known.</a:t>
            </a:r>
            <a:endParaRPr sz="1400">
              <a:solidFill>
                <a:srgbClr val="000000"/>
              </a:solidFill>
              <a:highlight>
                <a:srgbClr val="FFFFFF"/>
              </a:highlight>
              <a:latin typeface="Arial"/>
              <a:ea typeface="Arial"/>
              <a:cs typeface="Arial"/>
              <a:sym typeface="Arial"/>
            </a:endParaRPr>
          </a:p>
          <a:p>
            <a:pPr indent="0" lvl="0" marL="457200" rtl="0" algn="l">
              <a:spcBef>
                <a:spcPts val="1600"/>
              </a:spcBef>
              <a:spcAft>
                <a:spcPts val="0"/>
              </a:spcAft>
              <a:buNone/>
            </a:pPr>
            <a:r>
              <a:t/>
            </a:r>
            <a:endParaRPr sz="10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105" name="Google Shape;105;p19"/>
          <p:cNvPicPr preferRelativeResize="0"/>
          <p:nvPr/>
        </p:nvPicPr>
        <p:blipFill>
          <a:blip r:embed="rId3">
            <a:alphaModFix/>
          </a:blip>
          <a:stretch>
            <a:fillRect/>
          </a:stretch>
        </p:blipFill>
        <p:spPr>
          <a:xfrm>
            <a:off x="1575050" y="1300625"/>
            <a:ext cx="1218300" cy="269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to vanishing gradients </a:t>
            </a:r>
            <a:endParaRPr/>
          </a:p>
        </p:txBody>
      </p:sp>
      <p:sp>
        <p:nvSpPr>
          <p:cNvPr id="588" name="Google Shape;588;p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activation functions</a:t>
            </a:r>
            <a:endParaRPr/>
          </a:p>
          <a:p>
            <a:pPr indent="-342900" lvl="0" marL="457200" rtl="0" algn="l">
              <a:spcBef>
                <a:spcPts val="1600"/>
              </a:spcBef>
              <a:spcAft>
                <a:spcPts val="0"/>
              </a:spcAft>
              <a:buSzPts val="1800"/>
              <a:buChar char="●"/>
            </a:pPr>
            <a:r>
              <a:rPr lang="en"/>
              <a:t>ReLU </a:t>
            </a:r>
            <a:r>
              <a:rPr lang="en"/>
              <a:t>doesn’t saturate positive values</a:t>
            </a:r>
            <a:endParaRPr/>
          </a:p>
          <a:p>
            <a:pPr indent="-342900" lvl="0" marL="457200" rtl="0" algn="l">
              <a:spcBef>
                <a:spcPts val="0"/>
              </a:spcBef>
              <a:spcAft>
                <a:spcPts val="0"/>
              </a:spcAft>
              <a:buSzPts val="1800"/>
              <a:buChar char="●"/>
            </a:pPr>
            <a:r>
              <a:rPr lang="en"/>
              <a:t>Leaky” ReLU for negative values </a:t>
            </a:r>
            <a:endParaRPr/>
          </a:p>
          <a:p>
            <a:pPr indent="-342900" lvl="0" marL="457200" rtl="0" algn="l">
              <a:spcBef>
                <a:spcPts val="0"/>
              </a:spcBef>
              <a:spcAft>
                <a:spcPts val="0"/>
              </a:spcAft>
              <a:buSzPts val="1800"/>
              <a:buChar char="●"/>
            </a:pPr>
            <a:r>
              <a:rPr lang="en"/>
              <a:t>Exponential Linear Unit (ELU)</a:t>
            </a:r>
            <a:endParaRPr/>
          </a:p>
          <a:p>
            <a:pPr indent="-342900" lvl="0" marL="457200" rtl="0" algn="l">
              <a:spcBef>
                <a:spcPts val="0"/>
              </a:spcBef>
              <a:spcAft>
                <a:spcPts val="0"/>
              </a:spcAft>
              <a:buSzPts val="1800"/>
              <a:buChar char="●"/>
            </a:pPr>
            <a:r>
              <a:rPr lang="en"/>
              <a:t>Batch Normalisation:- normalize each batch using the batch mean and standard deviation</a:t>
            </a:r>
            <a:endParaRPr/>
          </a:p>
          <a:p>
            <a:pPr indent="0" lvl="0" marL="457200" rtl="0" algn="l">
              <a:spcBef>
                <a:spcPts val="160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 </a:t>
            </a:r>
            <a:endParaRPr/>
          </a:p>
        </p:txBody>
      </p:sp>
      <p:sp>
        <p:nvSpPr>
          <p:cNvPr id="594" name="Google Shape;594;p83"/>
          <p:cNvSpPr txBox="1"/>
          <p:nvPr>
            <p:ph idx="1" type="body"/>
          </p:nvPr>
        </p:nvSpPr>
        <p:spPr>
          <a:xfrm>
            <a:off x="311700" y="1152425"/>
            <a:ext cx="5159700" cy="341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a:t>
            </a:r>
            <a:r>
              <a:rPr lang="en"/>
              <a:t>eural network starts to memorize unique quirks of the training data (e.g. training data noise) instead of learning generally- applicable principles. </a:t>
            </a:r>
            <a:endParaRPr/>
          </a:p>
          <a:p>
            <a:pPr indent="-342900" lvl="0" marL="457200" rtl="0" algn="l">
              <a:spcBef>
                <a:spcPts val="0"/>
              </a:spcBef>
              <a:spcAft>
                <a:spcPts val="0"/>
              </a:spcAft>
              <a:buSzPts val="1800"/>
              <a:buChar char="●"/>
            </a:pPr>
            <a:r>
              <a:rPr lang="en"/>
              <a:t>high performance on the training data but bad performance on the held-out test data</a:t>
            </a:r>
            <a:endParaRPr/>
          </a:p>
          <a:p>
            <a:pPr indent="-342900" lvl="0" marL="457200" rtl="0" algn="l">
              <a:spcBef>
                <a:spcPts val="0"/>
              </a:spcBef>
              <a:spcAft>
                <a:spcPts val="0"/>
              </a:spcAft>
              <a:buSzPts val="1800"/>
              <a:buChar char="●"/>
            </a:pPr>
            <a:r>
              <a:rPr lang="en"/>
              <a:t>the model won’t be useful in the real world because it won’t perform well on data it has never seen before.</a:t>
            </a:r>
            <a:endParaRPr/>
          </a:p>
        </p:txBody>
      </p:sp>
      <p:pic>
        <p:nvPicPr>
          <p:cNvPr id="595" name="Google Shape;595;p83"/>
          <p:cNvPicPr preferRelativeResize="0"/>
          <p:nvPr/>
        </p:nvPicPr>
        <p:blipFill>
          <a:blip r:embed="rId3">
            <a:alphaModFix/>
          </a:blip>
          <a:stretch>
            <a:fillRect/>
          </a:stretch>
        </p:blipFill>
        <p:spPr>
          <a:xfrm>
            <a:off x="5609600" y="1306325"/>
            <a:ext cx="3222700" cy="3222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4"/>
          <p:cNvSpPr txBox="1"/>
          <p:nvPr>
            <p:ph type="title"/>
          </p:nvPr>
        </p:nvSpPr>
        <p:spPr>
          <a:xfrm>
            <a:off x="311675" y="101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to overfitting  </a:t>
            </a:r>
            <a:endParaRPr/>
          </a:p>
        </p:txBody>
      </p:sp>
      <p:sp>
        <p:nvSpPr>
          <p:cNvPr id="601" name="Google Shape;601;p84"/>
          <p:cNvSpPr txBox="1"/>
          <p:nvPr>
            <p:ph idx="1" type="body"/>
          </p:nvPr>
        </p:nvSpPr>
        <p:spPr>
          <a:xfrm>
            <a:off x="3410675" y="2631350"/>
            <a:ext cx="5421600" cy="193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L1</a:t>
            </a:r>
            <a:endParaRPr/>
          </a:p>
        </p:txBody>
      </p:sp>
      <p:sp>
        <p:nvSpPr>
          <p:cNvPr id="602" name="Google Shape;602;p84"/>
          <p:cNvSpPr txBox="1"/>
          <p:nvPr/>
        </p:nvSpPr>
        <p:spPr>
          <a:xfrm>
            <a:off x="696800" y="1521975"/>
            <a:ext cx="696900" cy="13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4"/>
          <p:cNvSpPr/>
          <p:nvPr/>
        </p:nvSpPr>
        <p:spPr>
          <a:xfrm>
            <a:off x="2310450" y="1861200"/>
            <a:ext cx="40524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L1, l2 regula</a:t>
            </a:r>
            <a:endParaRPr/>
          </a:p>
        </p:txBody>
      </p:sp>
      <p:pic>
        <p:nvPicPr>
          <p:cNvPr id="604" name="Google Shape;604;p84"/>
          <p:cNvPicPr preferRelativeResize="0"/>
          <p:nvPr/>
        </p:nvPicPr>
        <p:blipFill rotWithShape="1">
          <a:blip r:embed="rId3">
            <a:alphaModFix/>
          </a:blip>
          <a:srcRect b="0" l="0" r="0" t="-8049"/>
          <a:stretch/>
        </p:blipFill>
        <p:spPr>
          <a:xfrm>
            <a:off x="1402950" y="808399"/>
            <a:ext cx="5867400" cy="2724075"/>
          </a:xfrm>
          <a:prstGeom prst="rect">
            <a:avLst/>
          </a:prstGeom>
          <a:noFill/>
          <a:ln>
            <a:noFill/>
          </a:ln>
        </p:spPr>
      </p:pic>
      <p:sp>
        <p:nvSpPr>
          <p:cNvPr id="605" name="Google Shape;605;p84"/>
          <p:cNvSpPr txBox="1"/>
          <p:nvPr/>
        </p:nvSpPr>
        <p:spPr>
          <a:xfrm>
            <a:off x="696800" y="3532475"/>
            <a:ext cx="7554600" cy="14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Thus, L1 regularization adds in a penalty for having weights of large absolute value. L1 regularization encourages your model to make as many weights zero as possible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applying L1 regularization to regression, it’s called “lasso regression.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85"/>
          <p:cNvSpPr txBox="1"/>
          <p:nvPr>
            <p:ph idx="1" type="body"/>
          </p:nvPr>
        </p:nvSpPr>
        <p:spPr>
          <a:xfrm>
            <a:off x="265850" y="1752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latin typeface="Arial"/>
                <a:ea typeface="Arial"/>
                <a:cs typeface="Arial"/>
                <a:sym typeface="Arial"/>
              </a:rPr>
              <a:t>Thus, L2 regularization adds in a penalty for having many big weights. L2 regularization encourages the model to choose weights of small magnitude.If you apply L2 regularization to regression, it’s referred to as “ridge regression.”</a:t>
            </a:r>
            <a:endParaRPr sz="1400">
              <a:solidFill>
                <a:srgbClr val="000000"/>
              </a:solidFill>
              <a:latin typeface="Arial"/>
              <a:ea typeface="Arial"/>
              <a:cs typeface="Arial"/>
              <a:sym typeface="Arial"/>
            </a:endParaRPr>
          </a:p>
        </p:txBody>
      </p:sp>
      <p:pic>
        <p:nvPicPr>
          <p:cNvPr id="611" name="Google Shape;611;p85"/>
          <p:cNvPicPr preferRelativeResize="0"/>
          <p:nvPr/>
        </p:nvPicPr>
        <p:blipFill>
          <a:blip r:embed="rId3">
            <a:alphaModFix/>
          </a:blip>
          <a:stretch>
            <a:fillRect/>
          </a:stretch>
        </p:blipFill>
        <p:spPr>
          <a:xfrm>
            <a:off x="1766400" y="1200150"/>
            <a:ext cx="5867400" cy="274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One-hot encoding</a:t>
            </a:r>
            <a:endParaRPr/>
          </a:p>
        </p:txBody>
      </p:sp>
      <p:sp>
        <p:nvSpPr>
          <p:cNvPr id="617" name="Google Shape;617;p8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Model dataset when column contain numbers of no specific order of preference and usually denotes a category or label encoded. </a:t>
            </a:r>
            <a:endParaRPr sz="1200">
              <a:solidFill>
                <a:schemeClr val="dk1"/>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sz="1200">
              <a:solidFill>
                <a:schemeClr val="dk1"/>
              </a:solidFill>
              <a:highlight>
                <a:srgbClr val="FFFFFF"/>
              </a:highlight>
              <a:latin typeface="Roboto"/>
              <a:ea typeface="Roboto"/>
              <a:cs typeface="Roboto"/>
              <a:sym typeface="Roboto"/>
            </a:endParaRPr>
          </a:p>
        </p:txBody>
      </p:sp>
      <p:pic>
        <p:nvPicPr>
          <p:cNvPr id="618" name="Google Shape;618;p86"/>
          <p:cNvPicPr preferRelativeResize="0"/>
          <p:nvPr/>
        </p:nvPicPr>
        <p:blipFill rotWithShape="1">
          <a:blip r:embed="rId3">
            <a:alphaModFix/>
          </a:blip>
          <a:srcRect b="2306" l="0" r="0" t="8654"/>
          <a:stretch/>
        </p:blipFill>
        <p:spPr>
          <a:xfrm>
            <a:off x="2128350" y="1514875"/>
            <a:ext cx="4751850" cy="35272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87"/>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8"/>
          <p:cNvSpPr txBox="1"/>
          <p:nvPr>
            <p:ph idx="1" type="body"/>
          </p:nvPr>
        </p:nvSpPr>
        <p:spPr>
          <a:xfrm>
            <a:off x="311700" y="535600"/>
            <a:ext cx="8520600" cy="430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Manual Creation of Neural Network </a:t>
            </a:r>
            <a:endParaRPr/>
          </a:p>
          <a:p>
            <a:pPr indent="-317500" lvl="1" marL="914400" rtl="0" algn="l">
              <a:spcBef>
                <a:spcPts val="0"/>
              </a:spcBef>
              <a:spcAft>
                <a:spcPts val="0"/>
              </a:spcAft>
              <a:buSzPts val="1400"/>
              <a:buChar char="○"/>
            </a:pPr>
            <a:r>
              <a:rPr lang="en" u="sng">
                <a:solidFill>
                  <a:schemeClr val="hlink"/>
                </a:solidFill>
                <a:hlinkClick r:id="rId3"/>
              </a:rPr>
              <a:t>https://colab.research.google.com/drive/1ZfL_huY4cEKR9ynEhX7ZAUmqrsRyOaEp#scrollTo=Ha9I1FKsBRXq</a:t>
            </a:r>
            <a:br>
              <a:rPr lang="en"/>
            </a:br>
            <a:endParaRPr/>
          </a:p>
          <a:p>
            <a:pPr indent="-342900" lvl="0" marL="457200" rtl="0" algn="l">
              <a:spcBef>
                <a:spcPts val="0"/>
              </a:spcBef>
              <a:spcAft>
                <a:spcPts val="0"/>
              </a:spcAft>
              <a:buSzPts val="1800"/>
              <a:buChar char="●"/>
            </a:pPr>
            <a:r>
              <a:rPr lang="en"/>
              <a:t>Linear Regression</a:t>
            </a:r>
            <a:endParaRPr/>
          </a:p>
          <a:p>
            <a:pPr indent="-317500" lvl="1" marL="914400" rtl="0" algn="l">
              <a:spcBef>
                <a:spcPts val="0"/>
              </a:spcBef>
              <a:spcAft>
                <a:spcPts val="0"/>
              </a:spcAft>
              <a:buSzPts val="1400"/>
              <a:buChar char="○"/>
            </a:pPr>
            <a:r>
              <a:rPr lang="en" u="sng">
                <a:solidFill>
                  <a:schemeClr val="hlink"/>
                </a:solidFill>
                <a:hlinkClick r:id="rId4"/>
              </a:rPr>
              <a:t>https://colab.research.google.com/drive/1uMq6pZTbtMA12MPcBVeZLUio_dH-E_87</a:t>
            </a:r>
            <a:r>
              <a:rPr lang="en"/>
              <a:t> </a:t>
            </a:r>
            <a:br>
              <a:rPr lang="en"/>
            </a:br>
            <a:endParaRPr/>
          </a:p>
          <a:p>
            <a:pPr indent="-342900" lvl="0" marL="457200" rtl="0" algn="l">
              <a:spcBef>
                <a:spcPts val="0"/>
              </a:spcBef>
              <a:spcAft>
                <a:spcPts val="0"/>
              </a:spcAft>
              <a:buSzPts val="1800"/>
              <a:buChar char="●"/>
            </a:pPr>
            <a:r>
              <a:rPr lang="en"/>
              <a:t>Prediction </a:t>
            </a:r>
            <a:r>
              <a:rPr lang="en"/>
              <a:t>for Univariate Time Series </a:t>
            </a:r>
            <a:r>
              <a:rPr lang="en"/>
              <a:t>using LSTM</a:t>
            </a:r>
            <a:endParaRPr/>
          </a:p>
          <a:p>
            <a:pPr indent="-317500" lvl="1" marL="914400" rtl="0" algn="l">
              <a:spcBef>
                <a:spcPts val="0"/>
              </a:spcBef>
              <a:spcAft>
                <a:spcPts val="0"/>
              </a:spcAft>
              <a:buSzPts val="1400"/>
              <a:buChar char="○"/>
            </a:pPr>
            <a:r>
              <a:rPr lang="en" sz="1100" u="sng">
                <a:solidFill>
                  <a:schemeClr val="hlink"/>
                </a:solidFill>
                <a:latin typeface="Arial"/>
                <a:ea typeface="Arial"/>
                <a:cs typeface="Arial"/>
                <a:sym typeface="Arial"/>
                <a:hlinkClick r:id="rId5"/>
              </a:rPr>
              <a:t>https://colab.research.google.com/drive/1o_pHSBUG1BUqEtMb4Xr_lILmlr0WjYsT#scrollTo=sUaoBMixOSpd</a:t>
            </a:r>
            <a:br>
              <a:rPr lang="en"/>
            </a:br>
            <a:endParaRPr/>
          </a:p>
          <a:p>
            <a:pPr indent="-342900" lvl="0" marL="457200" rtl="0" algn="l">
              <a:spcBef>
                <a:spcPts val="0"/>
              </a:spcBef>
              <a:spcAft>
                <a:spcPts val="0"/>
              </a:spcAft>
              <a:buSzPts val="1800"/>
              <a:buChar char="●"/>
            </a:pPr>
            <a:r>
              <a:rPr lang="en"/>
              <a:t>Prediction</a:t>
            </a:r>
            <a:r>
              <a:rPr lang="en"/>
              <a:t> for Multivariate Time Series using LSTMs</a:t>
            </a:r>
            <a:endParaRPr/>
          </a:p>
          <a:p>
            <a:pPr indent="-317500" lvl="1" marL="914400" rtl="0" algn="l">
              <a:spcBef>
                <a:spcPts val="0"/>
              </a:spcBef>
              <a:spcAft>
                <a:spcPts val="0"/>
              </a:spcAft>
              <a:buSzPts val="1400"/>
              <a:buChar char="○"/>
            </a:pPr>
            <a:r>
              <a:rPr lang="en" sz="1100" u="sng">
                <a:solidFill>
                  <a:schemeClr val="hlink"/>
                </a:solidFill>
                <a:latin typeface="Arial"/>
                <a:ea typeface="Arial"/>
                <a:cs typeface="Arial"/>
                <a:sym typeface="Arial"/>
                <a:hlinkClick r:id="rId6"/>
              </a:rPr>
              <a:t>https://colab.research.google.com/drive/1IfoGRjhtZuQupD1Vi7n9f3aRakqutpaP#scrollTo=ZPkYvk3s4HLi</a:t>
            </a:r>
            <a:br>
              <a:rPr lang="en"/>
            </a:br>
            <a:endParaRPr/>
          </a:p>
          <a:p>
            <a:pPr indent="-342900" lvl="0" marL="457200" rtl="0" algn="l">
              <a:spcBef>
                <a:spcPts val="0"/>
              </a:spcBef>
              <a:spcAft>
                <a:spcPts val="0"/>
              </a:spcAft>
              <a:buSzPts val="1800"/>
              <a:buChar char="●"/>
            </a:pPr>
            <a:r>
              <a:rPr lang="en"/>
              <a:t>Classification of data using LinearClassifier</a:t>
            </a:r>
            <a:endParaRPr/>
          </a:p>
          <a:p>
            <a:pPr indent="-317500" lvl="1" marL="914400" rtl="0" algn="l">
              <a:spcBef>
                <a:spcPts val="0"/>
              </a:spcBef>
              <a:spcAft>
                <a:spcPts val="0"/>
              </a:spcAft>
              <a:buSzPts val="1400"/>
              <a:buChar char="○"/>
            </a:pPr>
            <a:r>
              <a:rPr lang="en" sz="1100" u="sng">
                <a:solidFill>
                  <a:schemeClr val="hlink"/>
                </a:solidFill>
                <a:latin typeface="Arial"/>
                <a:ea typeface="Arial"/>
                <a:cs typeface="Arial"/>
                <a:sym typeface="Arial"/>
                <a:hlinkClick r:id="rId7"/>
              </a:rPr>
              <a:t>https://colab.research.google.com/drive/1p37tbdI4Qyy8sKoHvw19Ine6GHPVFfA_#scrollTo=h5_LVRWu4pfO</a:t>
            </a:r>
            <a:r>
              <a:rPr lang="en"/>
              <a:t>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8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634" name="Google Shape;634;p8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http://colah.github.io/posts/2015-08-Understanding-LSTMs/</a:t>
            </a:r>
            <a:endParaRPr/>
          </a:p>
          <a:p>
            <a:pPr indent="0" lvl="0" marL="0" rtl="0" algn="l">
              <a:spcBef>
                <a:spcPts val="1600"/>
              </a:spcBef>
              <a:spcAft>
                <a:spcPts val="0"/>
              </a:spcAft>
              <a:buNone/>
            </a:pPr>
            <a:r>
              <a:rPr lang="en" u="sng">
                <a:solidFill>
                  <a:schemeClr val="hlink"/>
                </a:solidFill>
                <a:hlinkClick r:id="rId4"/>
              </a:rPr>
              <a:t>https://glassboxmedicine.com/2019/06/08/regularization-for-neural-networks-with-framingham-case-study/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20"/>
          <p:cNvPicPr preferRelativeResize="0"/>
          <p:nvPr/>
        </p:nvPicPr>
        <p:blipFill>
          <a:blip r:embed="rId3">
            <a:alphaModFix/>
          </a:blip>
          <a:stretch>
            <a:fillRect/>
          </a:stretch>
        </p:blipFill>
        <p:spPr>
          <a:xfrm>
            <a:off x="790575" y="280988"/>
            <a:ext cx="7562850" cy="458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1"/>
          <p:cNvPicPr preferRelativeResize="0"/>
          <p:nvPr/>
        </p:nvPicPr>
        <p:blipFill>
          <a:blip r:embed="rId3">
            <a:alphaModFix/>
          </a:blip>
          <a:stretch>
            <a:fillRect/>
          </a:stretch>
        </p:blipFill>
        <p:spPr>
          <a:xfrm>
            <a:off x="1716351" y="215363"/>
            <a:ext cx="5528451" cy="4712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